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2" r:id="rId4"/>
    <p:sldId id="270" r:id="rId5"/>
    <p:sldId id="274" r:id="rId6"/>
    <p:sldId id="276" r:id="rId7"/>
    <p:sldId id="275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EFA57A-BE2C-4418-B68A-680EE112A2B6}">
          <p14:sldIdLst>
            <p14:sldId id="256"/>
            <p14:sldId id="269"/>
            <p14:sldId id="272"/>
            <p14:sldId id="270"/>
            <p14:sldId id="274"/>
            <p14:sldId id="276"/>
            <p14:sldId id="275"/>
          </p14:sldIdLst>
        </p14:section>
        <p14:section name="Раздел без заголовка" id="{679FE417-6B6A-4C94-A849-0D0B64426E6C}">
          <p14:sldIdLst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CFC184-C7B7-4E03-9190-C75C901FB0B4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KZ"/>
        </a:p>
      </dgm:t>
    </dgm:pt>
    <dgm:pt modelId="{58E669CB-450F-496C-BDD9-38D7EFC0E64B}">
      <dgm:prSet/>
      <dgm:spPr/>
      <dgm:t>
        <a:bodyPr/>
        <a:lstStyle/>
        <a:p>
          <a:r>
            <a:rPr lang="ru-RU" dirty="0"/>
            <a:t>Академический кредит - унифицированная единица измерения объема научной и (или) учебной работы (нагрузки) обучающегося и (или) преподавателя</a:t>
          </a:r>
          <a:endParaRPr lang="ru-KZ" dirty="0"/>
        </a:p>
      </dgm:t>
    </dgm:pt>
    <dgm:pt modelId="{B3380D05-5885-4E42-8E99-FA260FECA327}" type="parTrans" cxnId="{17F59CA5-50A3-4CE8-977D-4A12A7F031B7}">
      <dgm:prSet/>
      <dgm:spPr/>
      <dgm:t>
        <a:bodyPr/>
        <a:lstStyle/>
        <a:p>
          <a:endParaRPr lang="ru-KZ"/>
        </a:p>
      </dgm:t>
    </dgm:pt>
    <dgm:pt modelId="{E865D914-BB89-40FF-A269-899383A691EC}" type="sibTrans" cxnId="{17F59CA5-50A3-4CE8-977D-4A12A7F031B7}">
      <dgm:prSet/>
      <dgm:spPr/>
      <dgm:t>
        <a:bodyPr/>
        <a:lstStyle/>
        <a:p>
          <a:endParaRPr lang="ru-KZ"/>
        </a:p>
      </dgm:t>
    </dgm:pt>
    <dgm:pt modelId="{24A9EBB3-9BBB-4501-9C99-E416F27794CB}">
      <dgm:prSet/>
      <dgm:spPr/>
      <dgm:t>
        <a:bodyPr/>
        <a:lstStyle/>
        <a:p>
          <a:r>
            <a:rPr lang="ru-RU"/>
            <a:t>Академический календарь (Academic Calendar) - календарь проведения учебных и контрольных мероприятий, профессиональных практик в течение учебного года с указанием дней отдыха (каникул и праздников)</a:t>
          </a:r>
          <a:endParaRPr lang="ru-KZ"/>
        </a:p>
      </dgm:t>
    </dgm:pt>
    <dgm:pt modelId="{A45FAB8A-71E4-42CD-8817-BB0257A1F8B7}" type="parTrans" cxnId="{9D3B7FEC-D7DF-4EB5-B3EF-4A6D9976352B}">
      <dgm:prSet/>
      <dgm:spPr/>
      <dgm:t>
        <a:bodyPr/>
        <a:lstStyle/>
        <a:p>
          <a:endParaRPr lang="ru-KZ"/>
        </a:p>
      </dgm:t>
    </dgm:pt>
    <dgm:pt modelId="{C54E3A4D-BE9D-494F-A5AA-A4A1ECCE28EF}" type="sibTrans" cxnId="{9D3B7FEC-D7DF-4EB5-B3EF-4A6D9976352B}">
      <dgm:prSet/>
      <dgm:spPr/>
      <dgm:t>
        <a:bodyPr/>
        <a:lstStyle/>
        <a:p>
          <a:endParaRPr lang="ru-KZ"/>
        </a:p>
      </dgm:t>
    </dgm:pt>
    <dgm:pt modelId="{02B60F01-A122-443A-BF20-363A466BF968}">
      <dgm:prSet/>
      <dgm:spPr/>
      <dgm:t>
        <a:bodyPr/>
        <a:lstStyle/>
        <a:p>
          <a:r>
            <a:rPr lang="ru-RU"/>
            <a:t>Индивидуальный учебный план - учебный план студента, самостоятельно формируемый им на каждый учебный год с помощью эдвайзера на основании образовательной программы и каталога элективных дисциплин</a:t>
          </a:r>
          <a:endParaRPr lang="ru-KZ"/>
        </a:p>
      </dgm:t>
    </dgm:pt>
    <dgm:pt modelId="{171531CE-6C4B-4933-A78F-A617DA42A615}" type="parTrans" cxnId="{377AB538-B45C-4927-8B58-AE944A1E914D}">
      <dgm:prSet/>
      <dgm:spPr/>
      <dgm:t>
        <a:bodyPr/>
        <a:lstStyle/>
        <a:p>
          <a:endParaRPr lang="ru-KZ"/>
        </a:p>
      </dgm:t>
    </dgm:pt>
    <dgm:pt modelId="{7F3E3594-7678-4FC8-AD69-C48110F3BB4B}" type="sibTrans" cxnId="{377AB538-B45C-4927-8B58-AE944A1E914D}">
      <dgm:prSet/>
      <dgm:spPr/>
      <dgm:t>
        <a:bodyPr/>
        <a:lstStyle/>
        <a:p>
          <a:endParaRPr lang="ru-KZ"/>
        </a:p>
      </dgm:t>
    </dgm:pt>
    <dgm:pt modelId="{0612D626-6FFA-47B2-BC4E-3F2424D36769}">
      <dgm:prSet/>
      <dgm:spPr/>
      <dgm:t>
        <a:bodyPr/>
        <a:lstStyle/>
        <a:p>
          <a:r>
            <a:rPr lang="ru-RU" dirty="0"/>
            <a:t>Транскрипт (</a:t>
          </a:r>
          <a:r>
            <a:rPr lang="ru-RU" dirty="0" err="1"/>
            <a:t>Transcript</a:t>
          </a:r>
          <a:r>
            <a:rPr lang="ru-RU" dirty="0"/>
            <a:t>) - документ, содержащий перечень освоенных дисциплин и (или) модулей, и других видов учебной работы за соответствующий период обучения с указанием кредитов и оценок</a:t>
          </a:r>
          <a:endParaRPr lang="ru-KZ" dirty="0"/>
        </a:p>
      </dgm:t>
    </dgm:pt>
    <dgm:pt modelId="{B1E4F9D4-4FD7-4B56-B44D-8FE00355C916}" type="parTrans" cxnId="{2F5CCF7F-60BF-4ECD-82D2-C586BA32A882}">
      <dgm:prSet/>
      <dgm:spPr/>
      <dgm:t>
        <a:bodyPr/>
        <a:lstStyle/>
        <a:p>
          <a:endParaRPr lang="ru-KZ"/>
        </a:p>
      </dgm:t>
    </dgm:pt>
    <dgm:pt modelId="{CD19326C-7674-497D-9CB7-1E78587B0ECD}" type="sibTrans" cxnId="{2F5CCF7F-60BF-4ECD-82D2-C586BA32A882}">
      <dgm:prSet/>
      <dgm:spPr/>
      <dgm:t>
        <a:bodyPr/>
        <a:lstStyle/>
        <a:p>
          <a:endParaRPr lang="ru-KZ"/>
        </a:p>
      </dgm:t>
    </dgm:pt>
    <dgm:pt modelId="{73458AE5-6EDB-4751-8E3B-91BB2E16967E}">
      <dgm:prSet/>
      <dgm:spPr/>
      <dgm:t>
        <a:bodyPr/>
        <a:lstStyle/>
        <a:p>
          <a:r>
            <a:rPr lang="en-US" dirty="0"/>
            <a:t>GPA (Grade Point Average) - </a:t>
          </a:r>
          <a:r>
            <a:rPr lang="ru-RU" dirty="0"/>
            <a:t>средневзвешенная оценка уровня учебных достижений обучающегося за определенный период по выбранной программе (отношение суммы произведений кредитов на цифровой эквивалент баллов итоговой оценки по всем видам учебной работы к общему количеству кредитов по данным видам работы за данный период обучения);</a:t>
          </a:r>
          <a:endParaRPr lang="ru-KZ" dirty="0"/>
        </a:p>
      </dgm:t>
    </dgm:pt>
    <dgm:pt modelId="{83EFD53A-036A-4A23-87DF-8D01E60557C0}" type="parTrans" cxnId="{77FF2524-2BCC-4CD1-8FBD-5AB235335528}">
      <dgm:prSet/>
      <dgm:spPr/>
      <dgm:t>
        <a:bodyPr/>
        <a:lstStyle/>
        <a:p>
          <a:endParaRPr lang="ru-KZ"/>
        </a:p>
      </dgm:t>
    </dgm:pt>
    <dgm:pt modelId="{7705CA20-91B3-4B04-B13F-C366C190E018}" type="sibTrans" cxnId="{77FF2524-2BCC-4CD1-8FBD-5AB235335528}">
      <dgm:prSet/>
      <dgm:spPr/>
      <dgm:t>
        <a:bodyPr/>
        <a:lstStyle/>
        <a:p>
          <a:endParaRPr lang="ru-KZ"/>
        </a:p>
      </dgm:t>
    </dgm:pt>
    <dgm:pt modelId="{45013C84-394B-42D3-B934-F586E006645D}" type="pres">
      <dgm:prSet presAssocID="{CBCFC184-C7B7-4E03-9190-C75C901FB0B4}" presName="linear" presStyleCnt="0">
        <dgm:presLayoutVars>
          <dgm:animLvl val="lvl"/>
          <dgm:resizeHandles val="exact"/>
        </dgm:presLayoutVars>
      </dgm:prSet>
      <dgm:spPr/>
    </dgm:pt>
    <dgm:pt modelId="{2100C869-2FD0-4EEA-AE73-318724DE85E6}" type="pres">
      <dgm:prSet presAssocID="{58E669CB-450F-496C-BDD9-38D7EFC0E64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0635FF4-FEF6-457C-BEAF-15B759936F3D}" type="pres">
      <dgm:prSet presAssocID="{E865D914-BB89-40FF-A269-899383A691EC}" presName="spacer" presStyleCnt="0"/>
      <dgm:spPr/>
    </dgm:pt>
    <dgm:pt modelId="{40E471F2-E0B7-42F1-BDB2-88F09CA47887}" type="pres">
      <dgm:prSet presAssocID="{24A9EBB3-9BBB-4501-9C99-E416F27794C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1290EDC-9B4A-457A-BE3E-01BED69981AC}" type="pres">
      <dgm:prSet presAssocID="{C54E3A4D-BE9D-494F-A5AA-A4A1ECCE28EF}" presName="spacer" presStyleCnt="0"/>
      <dgm:spPr/>
    </dgm:pt>
    <dgm:pt modelId="{6066C4D8-3507-40E4-9D45-C1FA283044A6}" type="pres">
      <dgm:prSet presAssocID="{02B60F01-A122-443A-BF20-363A466BF96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71D43D9-3C5D-4278-AC18-18CA847FA903}" type="pres">
      <dgm:prSet presAssocID="{7F3E3594-7678-4FC8-AD69-C48110F3BB4B}" presName="spacer" presStyleCnt="0"/>
      <dgm:spPr/>
    </dgm:pt>
    <dgm:pt modelId="{EC4D0628-0E6D-41F2-A49F-12AFE3EFD3AE}" type="pres">
      <dgm:prSet presAssocID="{0612D626-6FFA-47B2-BC4E-3F2424D3676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9FDC867-D5E6-4931-909E-95EB81B0039C}" type="pres">
      <dgm:prSet presAssocID="{CD19326C-7674-497D-9CB7-1E78587B0ECD}" presName="spacer" presStyleCnt="0"/>
      <dgm:spPr/>
    </dgm:pt>
    <dgm:pt modelId="{6F2AB49D-CD85-4E59-9988-698B4F496E36}" type="pres">
      <dgm:prSet presAssocID="{73458AE5-6EDB-4751-8E3B-91BB2E16967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7FF2524-2BCC-4CD1-8FBD-5AB235335528}" srcId="{CBCFC184-C7B7-4E03-9190-C75C901FB0B4}" destId="{73458AE5-6EDB-4751-8E3B-91BB2E16967E}" srcOrd="4" destOrd="0" parTransId="{83EFD53A-036A-4A23-87DF-8D01E60557C0}" sibTransId="{7705CA20-91B3-4B04-B13F-C366C190E018}"/>
    <dgm:cxn modelId="{377AB538-B45C-4927-8B58-AE944A1E914D}" srcId="{CBCFC184-C7B7-4E03-9190-C75C901FB0B4}" destId="{02B60F01-A122-443A-BF20-363A466BF968}" srcOrd="2" destOrd="0" parTransId="{171531CE-6C4B-4933-A78F-A617DA42A615}" sibTransId="{7F3E3594-7678-4FC8-AD69-C48110F3BB4B}"/>
    <dgm:cxn modelId="{ADD0DB39-AEC1-4A5B-A890-EEF92756DAB4}" type="presOf" srcId="{24A9EBB3-9BBB-4501-9C99-E416F27794CB}" destId="{40E471F2-E0B7-42F1-BDB2-88F09CA47887}" srcOrd="0" destOrd="0" presId="urn:microsoft.com/office/officeart/2005/8/layout/vList2"/>
    <dgm:cxn modelId="{ADA4B679-A949-4A63-B10D-107E7BD6D164}" type="presOf" srcId="{CBCFC184-C7B7-4E03-9190-C75C901FB0B4}" destId="{45013C84-394B-42D3-B934-F586E006645D}" srcOrd="0" destOrd="0" presId="urn:microsoft.com/office/officeart/2005/8/layout/vList2"/>
    <dgm:cxn modelId="{2F5CCF7F-60BF-4ECD-82D2-C586BA32A882}" srcId="{CBCFC184-C7B7-4E03-9190-C75C901FB0B4}" destId="{0612D626-6FFA-47B2-BC4E-3F2424D36769}" srcOrd="3" destOrd="0" parTransId="{B1E4F9D4-4FD7-4B56-B44D-8FE00355C916}" sibTransId="{CD19326C-7674-497D-9CB7-1E78587B0ECD}"/>
    <dgm:cxn modelId="{17F59CA5-50A3-4CE8-977D-4A12A7F031B7}" srcId="{CBCFC184-C7B7-4E03-9190-C75C901FB0B4}" destId="{58E669CB-450F-496C-BDD9-38D7EFC0E64B}" srcOrd="0" destOrd="0" parTransId="{B3380D05-5885-4E42-8E99-FA260FECA327}" sibTransId="{E865D914-BB89-40FF-A269-899383A691EC}"/>
    <dgm:cxn modelId="{3354CFB6-4E93-4905-8082-1574D4B7CA51}" type="presOf" srcId="{02B60F01-A122-443A-BF20-363A466BF968}" destId="{6066C4D8-3507-40E4-9D45-C1FA283044A6}" srcOrd="0" destOrd="0" presId="urn:microsoft.com/office/officeart/2005/8/layout/vList2"/>
    <dgm:cxn modelId="{BFED48DD-DD3B-44C5-992A-CEFF445E80C1}" type="presOf" srcId="{73458AE5-6EDB-4751-8E3B-91BB2E16967E}" destId="{6F2AB49D-CD85-4E59-9988-698B4F496E36}" srcOrd="0" destOrd="0" presId="urn:microsoft.com/office/officeart/2005/8/layout/vList2"/>
    <dgm:cxn modelId="{6E7E6BE2-0118-4CB7-86F5-F95A297885DC}" type="presOf" srcId="{58E669CB-450F-496C-BDD9-38D7EFC0E64B}" destId="{2100C869-2FD0-4EEA-AE73-318724DE85E6}" srcOrd="0" destOrd="0" presId="urn:microsoft.com/office/officeart/2005/8/layout/vList2"/>
    <dgm:cxn modelId="{E07F56EA-08C1-4BA6-970D-036651AA662A}" type="presOf" srcId="{0612D626-6FFA-47B2-BC4E-3F2424D36769}" destId="{EC4D0628-0E6D-41F2-A49F-12AFE3EFD3AE}" srcOrd="0" destOrd="0" presId="urn:microsoft.com/office/officeart/2005/8/layout/vList2"/>
    <dgm:cxn modelId="{9D3B7FEC-D7DF-4EB5-B3EF-4A6D9976352B}" srcId="{CBCFC184-C7B7-4E03-9190-C75C901FB0B4}" destId="{24A9EBB3-9BBB-4501-9C99-E416F27794CB}" srcOrd="1" destOrd="0" parTransId="{A45FAB8A-71E4-42CD-8817-BB0257A1F8B7}" sibTransId="{C54E3A4D-BE9D-494F-A5AA-A4A1ECCE28EF}"/>
    <dgm:cxn modelId="{116E6E81-DBAB-4FD3-AA98-0D40D35E6B09}" type="presParOf" srcId="{45013C84-394B-42D3-B934-F586E006645D}" destId="{2100C869-2FD0-4EEA-AE73-318724DE85E6}" srcOrd="0" destOrd="0" presId="urn:microsoft.com/office/officeart/2005/8/layout/vList2"/>
    <dgm:cxn modelId="{E3137CCE-6AD2-4367-BCF5-28A3053E58F0}" type="presParOf" srcId="{45013C84-394B-42D3-B934-F586E006645D}" destId="{90635FF4-FEF6-457C-BEAF-15B759936F3D}" srcOrd="1" destOrd="0" presId="urn:microsoft.com/office/officeart/2005/8/layout/vList2"/>
    <dgm:cxn modelId="{F8EF79BC-31AC-4997-BF43-186690817016}" type="presParOf" srcId="{45013C84-394B-42D3-B934-F586E006645D}" destId="{40E471F2-E0B7-42F1-BDB2-88F09CA47887}" srcOrd="2" destOrd="0" presId="urn:microsoft.com/office/officeart/2005/8/layout/vList2"/>
    <dgm:cxn modelId="{95B23CF2-ADDE-431E-8C76-9769BE02C655}" type="presParOf" srcId="{45013C84-394B-42D3-B934-F586E006645D}" destId="{31290EDC-9B4A-457A-BE3E-01BED69981AC}" srcOrd="3" destOrd="0" presId="urn:microsoft.com/office/officeart/2005/8/layout/vList2"/>
    <dgm:cxn modelId="{F72D0249-1371-490A-9995-D01CEFA7E3F4}" type="presParOf" srcId="{45013C84-394B-42D3-B934-F586E006645D}" destId="{6066C4D8-3507-40E4-9D45-C1FA283044A6}" srcOrd="4" destOrd="0" presId="urn:microsoft.com/office/officeart/2005/8/layout/vList2"/>
    <dgm:cxn modelId="{00EED465-BEF5-437B-9D7F-B249CC78B18F}" type="presParOf" srcId="{45013C84-394B-42D3-B934-F586E006645D}" destId="{F71D43D9-3C5D-4278-AC18-18CA847FA903}" srcOrd="5" destOrd="0" presId="urn:microsoft.com/office/officeart/2005/8/layout/vList2"/>
    <dgm:cxn modelId="{D5EFD426-E297-432E-9B2D-1198D7A4E9C1}" type="presParOf" srcId="{45013C84-394B-42D3-B934-F586E006645D}" destId="{EC4D0628-0E6D-41F2-A49F-12AFE3EFD3AE}" srcOrd="6" destOrd="0" presId="urn:microsoft.com/office/officeart/2005/8/layout/vList2"/>
    <dgm:cxn modelId="{2DB34F9F-855F-4AAF-9A8E-EC5FC202AC49}" type="presParOf" srcId="{45013C84-394B-42D3-B934-F586E006645D}" destId="{A9FDC867-D5E6-4931-909E-95EB81B0039C}" srcOrd="7" destOrd="0" presId="urn:microsoft.com/office/officeart/2005/8/layout/vList2"/>
    <dgm:cxn modelId="{5CDE7B9C-0364-4757-9C8C-48AC103683FE}" type="presParOf" srcId="{45013C84-394B-42D3-B934-F586E006645D}" destId="{6F2AB49D-CD85-4E59-9988-698B4F496E3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F1B49C-1295-4E71-B7C3-A9640199655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KZ"/>
        </a:p>
      </dgm:t>
    </dgm:pt>
    <dgm:pt modelId="{A1A0A481-B3DC-4722-8965-6B4707CA0646}">
      <dgm:prSet/>
      <dgm:spPr/>
      <dgm:t>
        <a:bodyPr/>
        <a:lstStyle/>
        <a:p>
          <a:r>
            <a:rPr lang="kk-KZ" dirty="0"/>
            <a:t>А</a:t>
          </a:r>
          <a:r>
            <a:rPr lang="ru-RU" dirty="0" err="1"/>
            <a:t>кадемический</a:t>
          </a:r>
          <a:r>
            <a:rPr lang="ru-RU" dirty="0"/>
            <a:t> период (</a:t>
          </a:r>
          <a:r>
            <a:rPr lang="ru-RU" dirty="0" err="1"/>
            <a:t>Term</a:t>
          </a:r>
          <a:r>
            <a:rPr lang="ru-RU" dirty="0"/>
            <a:t>) (терм) – период теоретического обучения, устанавливаемый самостоятельно университетом в одной из трех форм: семестр, триместр, квартал;</a:t>
          </a:r>
          <a:endParaRPr lang="ru-KZ" dirty="0"/>
        </a:p>
      </dgm:t>
    </dgm:pt>
    <dgm:pt modelId="{BA27557E-06E0-4EB1-B03C-4EE568F4CB4A}" type="parTrans" cxnId="{388CE65D-930F-45CE-8DB2-3E9515231811}">
      <dgm:prSet/>
      <dgm:spPr/>
      <dgm:t>
        <a:bodyPr/>
        <a:lstStyle/>
        <a:p>
          <a:endParaRPr lang="ru-KZ"/>
        </a:p>
      </dgm:t>
    </dgm:pt>
    <dgm:pt modelId="{9CED100D-2D48-4F4C-AB8D-D5CC4E64F833}" type="sibTrans" cxnId="{388CE65D-930F-45CE-8DB2-3E9515231811}">
      <dgm:prSet/>
      <dgm:spPr/>
      <dgm:t>
        <a:bodyPr/>
        <a:lstStyle/>
        <a:p>
          <a:endParaRPr lang="ru-KZ"/>
        </a:p>
      </dgm:t>
    </dgm:pt>
    <dgm:pt modelId="{FC9BB539-C95C-4223-8B19-E7F6E42913C7}">
      <dgm:prSet/>
      <dgm:spPr/>
      <dgm:t>
        <a:bodyPr/>
        <a:lstStyle/>
        <a:p>
          <a:r>
            <a:rPr lang="ru-RU"/>
            <a:t>Балльно-рейтинговая буквенная система оценки учебных достижений - система оценки уровня учебных достижений в баллах, соответствующих принятой в международной практике буквенной системе с цифровым эквивалентом, позволяющая установить рейтинг обучающихся</a:t>
          </a:r>
          <a:endParaRPr lang="ru-KZ"/>
        </a:p>
      </dgm:t>
    </dgm:pt>
    <dgm:pt modelId="{A98B3D1E-0744-4B05-AEDB-495286FB6220}" type="parTrans" cxnId="{DCC582EC-B2E2-4CED-ACBC-8A72E9737209}">
      <dgm:prSet/>
      <dgm:spPr/>
      <dgm:t>
        <a:bodyPr/>
        <a:lstStyle/>
        <a:p>
          <a:endParaRPr lang="ru-KZ"/>
        </a:p>
      </dgm:t>
    </dgm:pt>
    <dgm:pt modelId="{3CD539CE-815C-46AC-9D1B-6E7F21763BD2}" type="sibTrans" cxnId="{DCC582EC-B2E2-4CED-ACBC-8A72E9737209}">
      <dgm:prSet/>
      <dgm:spPr/>
      <dgm:t>
        <a:bodyPr/>
        <a:lstStyle/>
        <a:p>
          <a:endParaRPr lang="ru-KZ"/>
        </a:p>
      </dgm:t>
    </dgm:pt>
    <dgm:pt modelId="{8B1DC4AA-EB70-4525-B23D-517D39C56F92}" type="pres">
      <dgm:prSet presAssocID="{C4F1B49C-1295-4E71-B7C3-A9640199655C}" presName="linear" presStyleCnt="0">
        <dgm:presLayoutVars>
          <dgm:animLvl val="lvl"/>
          <dgm:resizeHandles val="exact"/>
        </dgm:presLayoutVars>
      </dgm:prSet>
      <dgm:spPr/>
    </dgm:pt>
    <dgm:pt modelId="{129108A6-5493-46A3-8567-5B21CD868261}" type="pres">
      <dgm:prSet presAssocID="{A1A0A481-B3DC-4722-8965-6B4707CA06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E76E14-1C64-4EB1-92C3-939FE5604AC8}" type="pres">
      <dgm:prSet presAssocID="{9CED100D-2D48-4F4C-AB8D-D5CC4E64F833}" presName="spacer" presStyleCnt="0"/>
      <dgm:spPr/>
    </dgm:pt>
    <dgm:pt modelId="{16A8338E-565E-4DB3-90D8-0FADFE1BF1B3}" type="pres">
      <dgm:prSet presAssocID="{FC9BB539-C95C-4223-8B19-E7F6E42913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88CE65D-930F-45CE-8DB2-3E9515231811}" srcId="{C4F1B49C-1295-4E71-B7C3-A9640199655C}" destId="{A1A0A481-B3DC-4722-8965-6B4707CA0646}" srcOrd="0" destOrd="0" parTransId="{BA27557E-06E0-4EB1-B03C-4EE568F4CB4A}" sibTransId="{9CED100D-2D48-4F4C-AB8D-D5CC4E64F833}"/>
    <dgm:cxn modelId="{1EAB125E-6293-438D-9B0B-9955DE5456E3}" type="presOf" srcId="{FC9BB539-C95C-4223-8B19-E7F6E42913C7}" destId="{16A8338E-565E-4DB3-90D8-0FADFE1BF1B3}" srcOrd="0" destOrd="0" presId="urn:microsoft.com/office/officeart/2005/8/layout/vList2"/>
    <dgm:cxn modelId="{6DE9EF47-5895-457A-83B6-32327DD6AF71}" type="presOf" srcId="{A1A0A481-B3DC-4722-8965-6B4707CA0646}" destId="{129108A6-5493-46A3-8567-5B21CD868261}" srcOrd="0" destOrd="0" presId="urn:microsoft.com/office/officeart/2005/8/layout/vList2"/>
    <dgm:cxn modelId="{33B46177-FA2B-4836-B345-9C7900AF7873}" type="presOf" srcId="{C4F1B49C-1295-4E71-B7C3-A9640199655C}" destId="{8B1DC4AA-EB70-4525-B23D-517D39C56F92}" srcOrd="0" destOrd="0" presId="urn:microsoft.com/office/officeart/2005/8/layout/vList2"/>
    <dgm:cxn modelId="{DCC582EC-B2E2-4CED-ACBC-8A72E9737209}" srcId="{C4F1B49C-1295-4E71-B7C3-A9640199655C}" destId="{FC9BB539-C95C-4223-8B19-E7F6E42913C7}" srcOrd="1" destOrd="0" parTransId="{A98B3D1E-0744-4B05-AEDB-495286FB6220}" sibTransId="{3CD539CE-815C-46AC-9D1B-6E7F21763BD2}"/>
    <dgm:cxn modelId="{55C5AC72-6DFF-4D36-BFCD-DA816C322401}" type="presParOf" srcId="{8B1DC4AA-EB70-4525-B23D-517D39C56F92}" destId="{129108A6-5493-46A3-8567-5B21CD868261}" srcOrd="0" destOrd="0" presId="urn:microsoft.com/office/officeart/2005/8/layout/vList2"/>
    <dgm:cxn modelId="{2FB7E643-4AF5-4B14-867D-9ED0F6FBBEAE}" type="presParOf" srcId="{8B1DC4AA-EB70-4525-B23D-517D39C56F92}" destId="{63E76E14-1C64-4EB1-92C3-939FE5604AC8}" srcOrd="1" destOrd="0" presId="urn:microsoft.com/office/officeart/2005/8/layout/vList2"/>
    <dgm:cxn modelId="{17BF8E9F-654F-43C3-AADF-C20711CF39B1}" type="presParOf" srcId="{8B1DC4AA-EB70-4525-B23D-517D39C56F92}" destId="{16A8338E-565E-4DB3-90D8-0FADFE1BF1B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0880E-8BA3-4D59-90D3-6FC632F9D15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KZ"/>
        </a:p>
      </dgm:t>
    </dgm:pt>
    <dgm:pt modelId="{B9AD8394-4358-4CCE-B953-D8B8F540B0D4}">
      <dgm:prSet/>
      <dgm:spPr/>
      <dgm:t>
        <a:bodyPr/>
        <a:lstStyle/>
        <a:p>
          <a:r>
            <a:rPr lang="ru-RU"/>
            <a:t>Основным критерием завершенности обучения по программам бакалавриата является освоение обучающимся не менее 240 академических кредитов за весь период обучения, включая все виды учебной деятельности студента, в каждом учебном году в среднем 80 кредитов.</a:t>
          </a:r>
          <a:endParaRPr lang="ru-KZ"/>
        </a:p>
      </dgm:t>
    </dgm:pt>
    <dgm:pt modelId="{4CE34AB8-E604-4112-9963-9F28A67B9381}" type="parTrans" cxnId="{9DE27905-D1EB-4056-9BE3-3D7AED4081E3}">
      <dgm:prSet/>
      <dgm:spPr/>
      <dgm:t>
        <a:bodyPr/>
        <a:lstStyle/>
        <a:p>
          <a:endParaRPr lang="ru-KZ"/>
        </a:p>
      </dgm:t>
    </dgm:pt>
    <dgm:pt modelId="{7494918B-3571-4ECF-BB06-1BF8E0BA64CF}" type="sibTrans" cxnId="{9DE27905-D1EB-4056-9BE3-3D7AED4081E3}">
      <dgm:prSet/>
      <dgm:spPr/>
      <dgm:t>
        <a:bodyPr/>
        <a:lstStyle/>
        <a:p>
          <a:endParaRPr lang="ru-KZ"/>
        </a:p>
      </dgm:t>
    </dgm:pt>
    <dgm:pt modelId="{DE96AE3D-F113-467D-80D7-0DD8F4EF04DF}" type="pres">
      <dgm:prSet presAssocID="{DE90880E-8BA3-4D59-90D3-6FC632F9D15E}" presName="linear" presStyleCnt="0">
        <dgm:presLayoutVars>
          <dgm:animLvl val="lvl"/>
          <dgm:resizeHandles val="exact"/>
        </dgm:presLayoutVars>
      </dgm:prSet>
      <dgm:spPr/>
    </dgm:pt>
    <dgm:pt modelId="{D7B9E921-0B9A-4BA6-A677-4AEBB7BC3EEF}" type="pres">
      <dgm:prSet presAssocID="{B9AD8394-4358-4CCE-B953-D8B8F540B0D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DE27905-D1EB-4056-9BE3-3D7AED4081E3}" srcId="{DE90880E-8BA3-4D59-90D3-6FC632F9D15E}" destId="{B9AD8394-4358-4CCE-B953-D8B8F540B0D4}" srcOrd="0" destOrd="0" parTransId="{4CE34AB8-E604-4112-9963-9F28A67B9381}" sibTransId="{7494918B-3571-4ECF-BB06-1BF8E0BA64CF}"/>
    <dgm:cxn modelId="{B6057F90-4030-4C3F-A1C1-09D952E2B7AF}" type="presOf" srcId="{B9AD8394-4358-4CCE-B953-D8B8F540B0D4}" destId="{D7B9E921-0B9A-4BA6-A677-4AEBB7BC3EEF}" srcOrd="0" destOrd="0" presId="urn:microsoft.com/office/officeart/2005/8/layout/vList2"/>
    <dgm:cxn modelId="{56817AB6-FACF-48D5-BD8B-7EE7603248AC}" type="presOf" srcId="{DE90880E-8BA3-4D59-90D3-6FC632F9D15E}" destId="{DE96AE3D-F113-467D-80D7-0DD8F4EF04DF}" srcOrd="0" destOrd="0" presId="urn:microsoft.com/office/officeart/2005/8/layout/vList2"/>
    <dgm:cxn modelId="{AA521DAF-91E1-479D-858D-1BB6BBD815F2}" type="presParOf" srcId="{DE96AE3D-F113-467D-80D7-0DD8F4EF04DF}" destId="{D7B9E921-0B9A-4BA6-A677-4AEBB7BC3E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79B97C-2333-4827-84E5-5FC46DDECF3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KZ"/>
        </a:p>
      </dgm:t>
    </dgm:pt>
    <dgm:pt modelId="{401ACF50-9114-4AE0-8F57-8741DA8D9101}">
      <dgm:prSet custT="1"/>
      <dgm:spPr/>
      <dgm:t>
        <a:bodyPr/>
        <a:lstStyle/>
        <a:p>
          <a:r>
            <a:rPr lang="ru-RU" sz="1400"/>
            <a:t>В рамках лекционных занятий, которые носят актуально-фундаментальный характер, формируется основа для последующего усвоения обучающимися учебного материала.</a:t>
          </a:r>
          <a:endParaRPr lang="ru-KZ" sz="1400"/>
        </a:p>
      </dgm:t>
    </dgm:pt>
    <dgm:pt modelId="{5D3314F4-F519-435D-8770-05D6BBBBC4BF}" type="parTrans" cxnId="{112436F0-FD07-45F8-B17F-408BB5E9C944}">
      <dgm:prSet/>
      <dgm:spPr/>
      <dgm:t>
        <a:bodyPr/>
        <a:lstStyle/>
        <a:p>
          <a:endParaRPr lang="ru-KZ" sz="2000"/>
        </a:p>
      </dgm:t>
    </dgm:pt>
    <dgm:pt modelId="{F76FDB82-8551-465B-9D9F-24492F08C532}" type="sibTrans" cxnId="{112436F0-FD07-45F8-B17F-408BB5E9C944}">
      <dgm:prSet/>
      <dgm:spPr/>
      <dgm:t>
        <a:bodyPr/>
        <a:lstStyle/>
        <a:p>
          <a:endParaRPr lang="ru-KZ" sz="2000"/>
        </a:p>
      </dgm:t>
    </dgm:pt>
    <dgm:pt modelId="{32B4E8CB-EBC8-4830-BA20-05E6E7CC647F}">
      <dgm:prSet custT="1"/>
      <dgm:spPr/>
      <dgm:t>
        <a:bodyPr/>
        <a:lstStyle/>
        <a:p>
          <a:r>
            <a:rPr lang="ru-RU" sz="1400"/>
            <a:t>Проведение семинарского занятия предполагает формирование у обучающихся навыков использования теоретических знаний применительно к особенностям изучаемой дисциплины. Тематика семинарских занятий носит проблемный характер, позволяющий обучающимся овладеть навыками ведения дискуссии и научной полемики. Активным участником семинарского занятия выступает обучающийся, который демонстрирует степень осмысления теоретического материала.</a:t>
          </a:r>
          <a:endParaRPr lang="ru-KZ" sz="1400"/>
        </a:p>
      </dgm:t>
    </dgm:pt>
    <dgm:pt modelId="{08E93E79-FCE7-4E94-A4A3-E54A552CCC34}" type="parTrans" cxnId="{21835E3C-249D-418F-92E0-8333B186CDE0}">
      <dgm:prSet/>
      <dgm:spPr/>
      <dgm:t>
        <a:bodyPr/>
        <a:lstStyle/>
        <a:p>
          <a:endParaRPr lang="ru-KZ" sz="2000"/>
        </a:p>
      </dgm:t>
    </dgm:pt>
    <dgm:pt modelId="{38F4F1E5-9F75-4D19-AE50-BA51098D4630}" type="sibTrans" cxnId="{21835E3C-249D-418F-92E0-8333B186CDE0}">
      <dgm:prSet/>
      <dgm:spPr/>
      <dgm:t>
        <a:bodyPr/>
        <a:lstStyle/>
        <a:p>
          <a:endParaRPr lang="ru-KZ" sz="2000"/>
        </a:p>
      </dgm:t>
    </dgm:pt>
    <dgm:pt modelId="{8061AD59-9C54-4EFC-8260-CA13FC0AA7DB}">
      <dgm:prSet custT="1"/>
      <dgm:spPr/>
      <dgm:t>
        <a:bodyPr/>
        <a:lstStyle/>
        <a:p>
          <a:r>
            <a:rPr lang="ru-RU" sz="1400"/>
            <a:t>Проведение лабораторных занятий позволяет сформировать у обучающихся практические навыки, связанные с применением методик экспериментальной работы.</a:t>
          </a:r>
          <a:endParaRPr lang="ru-KZ" sz="1400"/>
        </a:p>
      </dgm:t>
    </dgm:pt>
    <dgm:pt modelId="{2AE61ADB-7320-4369-9F91-5A22F9567183}" type="parTrans" cxnId="{7D9A7ECC-21C3-4F55-9F4F-0B854049F8F2}">
      <dgm:prSet/>
      <dgm:spPr/>
      <dgm:t>
        <a:bodyPr/>
        <a:lstStyle/>
        <a:p>
          <a:endParaRPr lang="ru-KZ" sz="2000"/>
        </a:p>
      </dgm:t>
    </dgm:pt>
    <dgm:pt modelId="{14361DD9-8BCA-4856-98DE-27BF28570F12}" type="sibTrans" cxnId="{7D9A7ECC-21C3-4F55-9F4F-0B854049F8F2}">
      <dgm:prSet/>
      <dgm:spPr/>
      <dgm:t>
        <a:bodyPr/>
        <a:lstStyle/>
        <a:p>
          <a:endParaRPr lang="ru-KZ" sz="2000"/>
        </a:p>
      </dgm:t>
    </dgm:pt>
    <dgm:pt modelId="{8F1717DA-5D34-4445-8871-2D27079AB021}">
      <dgm:prSet custT="1"/>
      <dgm:spPr/>
      <dgm:t>
        <a:bodyPr/>
        <a:lstStyle/>
        <a:p>
          <a:r>
            <a:rPr lang="ru-RU" sz="1400"/>
            <a:t>Внеаудиторная работа обучающихся регламентирована учебными планами и силлабусами, которые определяют трудоемкость и содержат методические рекомендации по организации самоподготовки.</a:t>
          </a:r>
          <a:endParaRPr lang="ru-KZ" sz="1400"/>
        </a:p>
      </dgm:t>
    </dgm:pt>
    <dgm:pt modelId="{0CC88115-0334-41A0-8844-CA35A59B6F2F}" type="parTrans" cxnId="{71A0A146-0278-4631-96E5-1EF8B5682FCB}">
      <dgm:prSet/>
      <dgm:spPr/>
      <dgm:t>
        <a:bodyPr/>
        <a:lstStyle/>
        <a:p>
          <a:endParaRPr lang="ru-KZ" sz="2000"/>
        </a:p>
      </dgm:t>
    </dgm:pt>
    <dgm:pt modelId="{B9F54E14-A08C-4022-B01C-492C6ACDFFDB}" type="sibTrans" cxnId="{71A0A146-0278-4631-96E5-1EF8B5682FCB}">
      <dgm:prSet/>
      <dgm:spPr/>
      <dgm:t>
        <a:bodyPr/>
        <a:lstStyle/>
        <a:p>
          <a:endParaRPr lang="ru-KZ" sz="2000"/>
        </a:p>
      </dgm:t>
    </dgm:pt>
    <dgm:pt modelId="{98898810-374E-499E-9136-A009D6D7F54C}">
      <dgm:prSet custT="1"/>
      <dgm:spPr/>
      <dgm:t>
        <a:bodyPr/>
        <a:lstStyle/>
        <a:p>
          <a:r>
            <a:rPr lang="ru-RU" sz="1400"/>
            <a:t>Обязательным этапом освоения образовательной программы является прохождение практики, профессиональной, учебной и преддипломной. Учебная практика может проводиться как без отрыва от занятий, так и с отрывом и предполагает общее знакомство со спецификой получаемой профессии. Профессиональная и преддипломная практики проводятся на базе партнерских организаций с целью практического применения приобретённых знаний и навыков.</a:t>
          </a:r>
          <a:endParaRPr lang="ru-KZ" sz="1400"/>
        </a:p>
      </dgm:t>
    </dgm:pt>
    <dgm:pt modelId="{CDCC2DE1-0767-467F-8C7D-BE7AD7190F4E}" type="parTrans" cxnId="{75983EFC-DD39-4EED-93EB-4A35A08A142B}">
      <dgm:prSet/>
      <dgm:spPr/>
      <dgm:t>
        <a:bodyPr/>
        <a:lstStyle/>
        <a:p>
          <a:endParaRPr lang="ru-KZ" sz="2000"/>
        </a:p>
      </dgm:t>
    </dgm:pt>
    <dgm:pt modelId="{0AD0074B-1538-4002-8859-D768B5C532B1}" type="sibTrans" cxnId="{75983EFC-DD39-4EED-93EB-4A35A08A142B}">
      <dgm:prSet/>
      <dgm:spPr/>
      <dgm:t>
        <a:bodyPr/>
        <a:lstStyle/>
        <a:p>
          <a:endParaRPr lang="ru-KZ" sz="2000"/>
        </a:p>
      </dgm:t>
    </dgm:pt>
    <dgm:pt modelId="{D7C0A9A9-2AAC-4C49-BC64-771652AF37DC}" type="pres">
      <dgm:prSet presAssocID="{4779B97C-2333-4827-84E5-5FC46DDECF33}" presName="linear" presStyleCnt="0">
        <dgm:presLayoutVars>
          <dgm:animLvl val="lvl"/>
          <dgm:resizeHandles val="exact"/>
        </dgm:presLayoutVars>
      </dgm:prSet>
      <dgm:spPr/>
    </dgm:pt>
    <dgm:pt modelId="{F3C57184-D858-490A-9BA0-4003EE960BAB}" type="pres">
      <dgm:prSet presAssocID="{401ACF50-9114-4AE0-8F57-8741DA8D910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B91161-C941-43C6-97B3-910BB8364D3E}" type="pres">
      <dgm:prSet presAssocID="{F76FDB82-8551-465B-9D9F-24492F08C532}" presName="spacer" presStyleCnt="0"/>
      <dgm:spPr/>
    </dgm:pt>
    <dgm:pt modelId="{A2CBA917-8B79-4165-9DA6-1AAFE44C7D86}" type="pres">
      <dgm:prSet presAssocID="{32B4E8CB-EBC8-4830-BA20-05E6E7CC647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209DB49-EA50-4000-96A7-89501865A49F}" type="pres">
      <dgm:prSet presAssocID="{38F4F1E5-9F75-4D19-AE50-BA51098D4630}" presName="spacer" presStyleCnt="0"/>
      <dgm:spPr/>
    </dgm:pt>
    <dgm:pt modelId="{46A0E887-3906-4983-AECF-9A4D5BCE1861}" type="pres">
      <dgm:prSet presAssocID="{8061AD59-9C54-4EFC-8260-CA13FC0AA7D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821AC15-82F6-4631-9741-FF589206393B}" type="pres">
      <dgm:prSet presAssocID="{14361DD9-8BCA-4856-98DE-27BF28570F12}" presName="spacer" presStyleCnt="0"/>
      <dgm:spPr/>
    </dgm:pt>
    <dgm:pt modelId="{C494EA8E-CC30-43C5-91A4-D070233E7B90}" type="pres">
      <dgm:prSet presAssocID="{8F1717DA-5D34-4445-8871-2D27079AB02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5B33FA-022F-4295-B631-71A8A9A1B5EC}" type="pres">
      <dgm:prSet presAssocID="{B9F54E14-A08C-4022-B01C-492C6ACDFFDB}" presName="spacer" presStyleCnt="0"/>
      <dgm:spPr/>
    </dgm:pt>
    <dgm:pt modelId="{8BE75F3F-6264-4F6C-82C5-FF088678764B}" type="pres">
      <dgm:prSet presAssocID="{98898810-374E-499E-9136-A009D6D7F54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C033D0D-A82A-4C6F-89FE-A53EED6CAAFF}" type="presOf" srcId="{32B4E8CB-EBC8-4830-BA20-05E6E7CC647F}" destId="{A2CBA917-8B79-4165-9DA6-1AAFE44C7D86}" srcOrd="0" destOrd="0" presId="urn:microsoft.com/office/officeart/2005/8/layout/vList2"/>
    <dgm:cxn modelId="{21835E3C-249D-418F-92E0-8333B186CDE0}" srcId="{4779B97C-2333-4827-84E5-5FC46DDECF33}" destId="{32B4E8CB-EBC8-4830-BA20-05E6E7CC647F}" srcOrd="1" destOrd="0" parTransId="{08E93E79-FCE7-4E94-A4A3-E54A552CCC34}" sibTransId="{38F4F1E5-9F75-4D19-AE50-BA51098D4630}"/>
    <dgm:cxn modelId="{71A0A146-0278-4631-96E5-1EF8B5682FCB}" srcId="{4779B97C-2333-4827-84E5-5FC46DDECF33}" destId="{8F1717DA-5D34-4445-8871-2D27079AB021}" srcOrd="3" destOrd="0" parTransId="{0CC88115-0334-41A0-8844-CA35A59B6F2F}" sibTransId="{B9F54E14-A08C-4022-B01C-492C6ACDFFDB}"/>
    <dgm:cxn modelId="{1F70AF4E-EE4F-4998-AB7B-8AED0BD1D58A}" type="presOf" srcId="{401ACF50-9114-4AE0-8F57-8741DA8D9101}" destId="{F3C57184-D858-490A-9BA0-4003EE960BAB}" srcOrd="0" destOrd="0" presId="urn:microsoft.com/office/officeart/2005/8/layout/vList2"/>
    <dgm:cxn modelId="{E205118C-DDD0-43A0-BAA2-695E8EAF0DD6}" type="presOf" srcId="{8061AD59-9C54-4EFC-8260-CA13FC0AA7DB}" destId="{46A0E887-3906-4983-AECF-9A4D5BCE1861}" srcOrd="0" destOrd="0" presId="urn:microsoft.com/office/officeart/2005/8/layout/vList2"/>
    <dgm:cxn modelId="{7DC4028F-9954-4497-8C4E-45B27DF32B33}" type="presOf" srcId="{4779B97C-2333-4827-84E5-5FC46DDECF33}" destId="{D7C0A9A9-2AAC-4C49-BC64-771652AF37DC}" srcOrd="0" destOrd="0" presId="urn:microsoft.com/office/officeart/2005/8/layout/vList2"/>
    <dgm:cxn modelId="{274EF79A-2D17-4962-A372-30C74934C9B7}" type="presOf" srcId="{8F1717DA-5D34-4445-8871-2D27079AB021}" destId="{C494EA8E-CC30-43C5-91A4-D070233E7B90}" srcOrd="0" destOrd="0" presId="urn:microsoft.com/office/officeart/2005/8/layout/vList2"/>
    <dgm:cxn modelId="{7D9A7ECC-21C3-4F55-9F4F-0B854049F8F2}" srcId="{4779B97C-2333-4827-84E5-5FC46DDECF33}" destId="{8061AD59-9C54-4EFC-8260-CA13FC0AA7DB}" srcOrd="2" destOrd="0" parTransId="{2AE61ADB-7320-4369-9F91-5A22F9567183}" sibTransId="{14361DD9-8BCA-4856-98DE-27BF28570F12}"/>
    <dgm:cxn modelId="{112436F0-FD07-45F8-B17F-408BB5E9C944}" srcId="{4779B97C-2333-4827-84E5-5FC46DDECF33}" destId="{401ACF50-9114-4AE0-8F57-8741DA8D9101}" srcOrd="0" destOrd="0" parTransId="{5D3314F4-F519-435D-8770-05D6BBBBC4BF}" sibTransId="{F76FDB82-8551-465B-9D9F-24492F08C532}"/>
    <dgm:cxn modelId="{2AAB3CF4-E46F-444B-83EE-3F70C88552F1}" type="presOf" srcId="{98898810-374E-499E-9136-A009D6D7F54C}" destId="{8BE75F3F-6264-4F6C-82C5-FF088678764B}" srcOrd="0" destOrd="0" presId="urn:microsoft.com/office/officeart/2005/8/layout/vList2"/>
    <dgm:cxn modelId="{75983EFC-DD39-4EED-93EB-4A35A08A142B}" srcId="{4779B97C-2333-4827-84E5-5FC46DDECF33}" destId="{98898810-374E-499E-9136-A009D6D7F54C}" srcOrd="4" destOrd="0" parTransId="{CDCC2DE1-0767-467F-8C7D-BE7AD7190F4E}" sibTransId="{0AD0074B-1538-4002-8859-D768B5C532B1}"/>
    <dgm:cxn modelId="{5A51760C-D9C3-4B7B-A5D5-DB6D33A89428}" type="presParOf" srcId="{D7C0A9A9-2AAC-4C49-BC64-771652AF37DC}" destId="{F3C57184-D858-490A-9BA0-4003EE960BAB}" srcOrd="0" destOrd="0" presId="urn:microsoft.com/office/officeart/2005/8/layout/vList2"/>
    <dgm:cxn modelId="{2A80EFE5-66DC-4D6D-B78E-892BF1B7A902}" type="presParOf" srcId="{D7C0A9A9-2AAC-4C49-BC64-771652AF37DC}" destId="{5AB91161-C941-43C6-97B3-910BB8364D3E}" srcOrd="1" destOrd="0" presId="urn:microsoft.com/office/officeart/2005/8/layout/vList2"/>
    <dgm:cxn modelId="{D06F4162-CDB9-49EA-9BAC-1CE619F18ABA}" type="presParOf" srcId="{D7C0A9A9-2AAC-4C49-BC64-771652AF37DC}" destId="{A2CBA917-8B79-4165-9DA6-1AAFE44C7D86}" srcOrd="2" destOrd="0" presId="urn:microsoft.com/office/officeart/2005/8/layout/vList2"/>
    <dgm:cxn modelId="{3185178C-E8F6-4D59-8549-1A43380D4803}" type="presParOf" srcId="{D7C0A9A9-2AAC-4C49-BC64-771652AF37DC}" destId="{F209DB49-EA50-4000-96A7-89501865A49F}" srcOrd="3" destOrd="0" presId="urn:microsoft.com/office/officeart/2005/8/layout/vList2"/>
    <dgm:cxn modelId="{3C84D115-5C1D-47B9-BE4A-89ADD5C71945}" type="presParOf" srcId="{D7C0A9A9-2AAC-4C49-BC64-771652AF37DC}" destId="{46A0E887-3906-4983-AECF-9A4D5BCE1861}" srcOrd="4" destOrd="0" presId="urn:microsoft.com/office/officeart/2005/8/layout/vList2"/>
    <dgm:cxn modelId="{E53D7D52-22AF-41EB-95B6-85D19D2B78EE}" type="presParOf" srcId="{D7C0A9A9-2AAC-4C49-BC64-771652AF37DC}" destId="{8821AC15-82F6-4631-9741-FF589206393B}" srcOrd="5" destOrd="0" presId="urn:microsoft.com/office/officeart/2005/8/layout/vList2"/>
    <dgm:cxn modelId="{31533D2C-D6A9-4EAF-BCCF-D5FC28EBBFD5}" type="presParOf" srcId="{D7C0A9A9-2AAC-4C49-BC64-771652AF37DC}" destId="{C494EA8E-CC30-43C5-91A4-D070233E7B90}" srcOrd="6" destOrd="0" presId="urn:microsoft.com/office/officeart/2005/8/layout/vList2"/>
    <dgm:cxn modelId="{E3058B9C-C0FC-4FDF-A835-25C487A5D497}" type="presParOf" srcId="{D7C0A9A9-2AAC-4C49-BC64-771652AF37DC}" destId="{335B33FA-022F-4295-B631-71A8A9A1B5EC}" srcOrd="7" destOrd="0" presId="urn:microsoft.com/office/officeart/2005/8/layout/vList2"/>
    <dgm:cxn modelId="{226CC8B9-DEAF-4BCD-8F55-00252F463E5D}" type="presParOf" srcId="{D7C0A9A9-2AAC-4C49-BC64-771652AF37DC}" destId="{8BE75F3F-6264-4F6C-82C5-FF088678764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0C869-2FD0-4EEA-AE73-318724DE85E6}">
      <dsp:nvSpPr>
        <dsp:cNvPr id="0" name=""/>
        <dsp:cNvSpPr/>
      </dsp:nvSpPr>
      <dsp:spPr>
        <a:xfrm>
          <a:off x="0" y="64558"/>
          <a:ext cx="9784079" cy="783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Академический кредит - унифицированная единица измерения объема научной и (или) учебной работы (нагрузки) обучающегося и (или) преподавателя</a:t>
          </a:r>
          <a:endParaRPr lang="ru-KZ" sz="1400" kern="1200" dirty="0"/>
        </a:p>
      </dsp:txBody>
      <dsp:txXfrm>
        <a:off x="38231" y="102789"/>
        <a:ext cx="9707617" cy="706706"/>
      </dsp:txXfrm>
    </dsp:sp>
    <dsp:sp modelId="{40E471F2-E0B7-42F1-BDB2-88F09CA47887}">
      <dsp:nvSpPr>
        <dsp:cNvPr id="0" name=""/>
        <dsp:cNvSpPr/>
      </dsp:nvSpPr>
      <dsp:spPr>
        <a:xfrm>
          <a:off x="0" y="888046"/>
          <a:ext cx="9784079" cy="783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Академический календарь (Academic Calendar) - календарь проведения учебных и контрольных мероприятий, профессиональных практик в течение учебного года с указанием дней отдыха (каникул и праздников)</a:t>
          </a:r>
          <a:endParaRPr lang="ru-KZ" sz="1400" kern="1200"/>
        </a:p>
      </dsp:txBody>
      <dsp:txXfrm>
        <a:off x="38231" y="926277"/>
        <a:ext cx="9707617" cy="706706"/>
      </dsp:txXfrm>
    </dsp:sp>
    <dsp:sp modelId="{6066C4D8-3507-40E4-9D45-C1FA283044A6}">
      <dsp:nvSpPr>
        <dsp:cNvPr id="0" name=""/>
        <dsp:cNvSpPr/>
      </dsp:nvSpPr>
      <dsp:spPr>
        <a:xfrm>
          <a:off x="0" y="1711535"/>
          <a:ext cx="9784079" cy="783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Индивидуальный учебный план - учебный план студента, самостоятельно формируемый им на каждый учебный год с помощью эдвайзера на основании образовательной программы и каталога элективных дисциплин</a:t>
          </a:r>
          <a:endParaRPr lang="ru-KZ" sz="1400" kern="1200"/>
        </a:p>
      </dsp:txBody>
      <dsp:txXfrm>
        <a:off x="38231" y="1749766"/>
        <a:ext cx="9707617" cy="706706"/>
      </dsp:txXfrm>
    </dsp:sp>
    <dsp:sp modelId="{EC4D0628-0E6D-41F2-A49F-12AFE3EFD3AE}">
      <dsp:nvSpPr>
        <dsp:cNvPr id="0" name=""/>
        <dsp:cNvSpPr/>
      </dsp:nvSpPr>
      <dsp:spPr>
        <a:xfrm>
          <a:off x="0" y="2535024"/>
          <a:ext cx="9784079" cy="783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Транскрипт (</a:t>
          </a:r>
          <a:r>
            <a:rPr lang="ru-RU" sz="1400" kern="1200" dirty="0" err="1"/>
            <a:t>Transcript</a:t>
          </a:r>
          <a:r>
            <a:rPr lang="ru-RU" sz="1400" kern="1200" dirty="0"/>
            <a:t>) - документ, содержащий перечень освоенных дисциплин и (или) модулей, и других видов учебной работы за соответствующий период обучения с указанием кредитов и оценок</a:t>
          </a:r>
          <a:endParaRPr lang="ru-KZ" sz="1400" kern="1200" dirty="0"/>
        </a:p>
      </dsp:txBody>
      <dsp:txXfrm>
        <a:off x="38231" y="2573255"/>
        <a:ext cx="9707617" cy="706706"/>
      </dsp:txXfrm>
    </dsp:sp>
    <dsp:sp modelId="{6F2AB49D-CD85-4E59-9988-698B4F496E36}">
      <dsp:nvSpPr>
        <dsp:cNvPr id="0" name=""/>
        <dsp:cNvSpPr/>
      </dsp:nvSpPr>
      <dsp:spPr>
        <a:xfrm>
          <a:off x="0" y="3358513"/>
          <a:ext cx="9784079" cy="783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GPA (Grade Point Average) - </a:t>
          </a:r>
          <a:r>
            <a:rPr lang="ru-RU" sz="1400" kern="1200" dirty="0"/>
            <a:t>средневзвешенная оценка уровня учебных достижений обучающегося за определенный период по выбранной программе (отношение суммы произведений кредитов на цифровой эквивалент баллов итоговой оценки по всем видам учебной работы к общему количеству кредитов по данным видам работы за данный период обучения);</a:t>
          </a:r>
          <a:endParaRPr lang="ru-KZ" sz="1400" kern="1200" dirty="0"/>
        </a:p>
      </dsp:txBody>
      <dsp:txXfrm>
        <a:off x="38231" y="3396744"/>
        <a:ext cx="9707617" cy="706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108A6-5493-46A3-8567-5B21CD868261}">
      <dsp:nvSpPr>
        <dsp:cNvPr id="0" name=""/>
        <dsp:cNvSpPr/>
      </dsp:nvSpPr>
      <dsp:spPr>
        <a:xfrm>
          <a:off x="0" y="6434"/>
          <a:ext cx="9784079" cy="2062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А</a:t>
          </a:r>
          <a:r>
            <a:rPr lang="ru-RU" sz="2400" kern="1200" dirty="0" err="1"/>
            <a:t>кадемический</a:t>
          </a:r>
          <a:r>
            <a:rPr lang="ru-RU" sz="2400" kern="1200" dirty="0"/>
            <a:t> период (</a:t>
          </a:r>
          <a:r>
            <a:rPr lang="ru-RU" sz="2400" kern="1200" dirty="0" err="1"/>
            <a:t>Term</a:t>
          </a:r>
          <a:r>
            <a:rPr lang="ru-RU" sz="2400" kern="1200" dirty="0"/>
            <a:t>) (терм) – период теоретического обучения, устанавливаемый самостоятельно университетом в одной из трех форм: семестр, триместр, квартал;</a:t>
          </a:r>
          <a:endParaRPr lang="ru-KZ" sz="2400" kern="1200" dirty="0"/>
        </a:p>
      </dsp:txBody>
      <dsp:txXfrm>
        <a:off x="100665" y="107099"/>
        <a:ext cx="9582749" cy="1860795"/>
      </dsp:txXfrm>
    </dsp:sp>
    <dsp:sp modelId="{16A8338E-565E-4DB3-90D8-0FADFE1BF1B3}">
      <dsp:nvSpPr>
        <dsp:cNvPr id="0" name=""/>
        <dsp:cNvSpPr/>
      </dsp:nvSpPr>
      <dsp:spPr>
        <a:xfrm>
          <a:off x="0" y="2137680"/>
          <a:ext cx="9784079" cy="2062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Балльно-рейтинговая буквенная система оценки учебных достижений - система оценки уровня учебных достижений в баллах, соответствующих принятой в международной практике буквенной системе с цифровым эквивалентом, позволяющая установить рейтинг обучающихся</a:t>
          </a:r>
          <a:endParaRPr lang="ru-KZ" sz="2400" kern="1200"/>
        </a:p>
      </dsp:txBody>
      <dsp:txXfrm>
        <a:off x="100665" y="2238345"/>
        <a:ext cx="9582749" cy="1860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9E921-0B9A-4BA6-A677-4AEBB7BC3EEF}">
      <dsp:nvSpPr>
        <dsp:cNvPr id="0" name=""/>
        <dsp:cNvSpPr/>
      </dsp:nvSpPr>
      <dsp:spPr>
        <a:xfrm>
          <a:off x="0" y="55620"/>
          <a:ext cx="5284939" cy="4095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Основным критерием завершенности обучения по программам бакалавриата является освоение обучающимся не менее 240 академических кредитов за весь период обучения, включая все виды учебной деятельности студента, в каждом учебном году в среднем 80 кредитов.</a:t>
          </a:r>
          <a:endParaRPr lang="ru-KZ" sz="2500" kern="1200"/>
        </a:p>
      </dsp:txBody>
      <dsp:txXfrm>
        <a:off x="199901" y="255521"/>
        <a:ext cx="4885137" cy="36951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57184-D858-490A-9BA0-4003EE960BAB}">
      <dsp:nvSpPr>
        <dsp:cNvPr id="0" name=""/>
        <dsp:cNvSpPr/>
      </dsp:nvSpPr>
      <dsp:spPr>
        <a:xfrm>
          <a:off x="0" y="291"/>
          <a:ext cx="10399055" cy="8909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В рамках лекционных занятий, которые носят актуально-фундаментальный характер, формируется основа для последующего усвоения обучающимися учебного материала.</a:t>
          </a:r>
          <a:endParaRPr lang="ru-KZ" sz="1400" kern="1200"/>
        </a:p>
      </dsp:txBody>
      <dsp:txXfrm>
        <a:off x="43492" y="43783"/>
        <a:ext cx="10312071" cy="803952"/>
      </dsp:txXfrm>
    </dsp:sp>
    <dsp:sp modelId="{A2CBA917-8B79-4165-9DA6-1AAFE44C7D86}">
      <dsp:nvSpPr>
        <dsp:cNvPr id="0" name=""/>
        <dsp:cNvSpPr/>
      </dsp:nvSpPr>
      <dsp:spPr>
        <a:xfrm>
          <a:off x="0" y="904052"/>
          <a:ext cx="10399055" cy="8909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Проведение семинарского занятия предполагает формирование у обучающихся навыков использования теоретических знаний применительно к особенностям изучаемой дисциплины. Тематика семинарских занятий носит проблемный характер, позволяющий обучающимся овладеть навыками ведения дискуссии и научной полемики. Активным участником семинарского занятия выступает обучающийся, который демонстрирует степень осмысления теоретического материала.</a:t>
          </a:r>
          <a:endParaRPr lang="ru-KZ" sz="1400" kern="1200"/>
        </a:p>
      </dsp:txBody>
      <dsp:txXfrm>
        <a:off x="43492" y="947544"/>
        <a:ext cx="10312071" cy="803952"/>
      </dsp:txXfrm>
    </dsp:sp>
    <dsp:sp modelId="{46A0E887-3906-4983-AECF-9A4D5BCE1861}">
      <dsp:nvSpPr>
        <dsp:cNvPr id="0" name=""/>
        <dsp:cNvSpPr/>
      </dsp:nvSpPr>
      <dsp:spPr>
        <a:xfrm>
          <a:off x="0" y="1807814"/>
          <a:ext cx="10399055" cy="8909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Проведение лабораторных занятий позволяет сформировать у обучающихся практические навыки, связанные с применением методик экспериментальной работы.</a:t>
          </a:r>
          <a:endParaRPr lang="ru-KZ" sz="1400" kern="1200"/>
        </a:p>
      </dsp:txBody>
      <dsp:txXfrm>
        <a:off x="43492" y="1851306"/>
        <a:ext cx="10312071" cy="803952"/>
      </dsp:txXfrm>
    </dsp:sp>
    <dsp:sp modelId="{C494EA8E-CC30-43C5-91A4-D070233E7B90}">
      <dsp:nvSpPr>
        <dsp:cNvPr id="0" name=""/>
        <dsp:cNvSpPr/>
      </dsp:nvSpPr>
      <dsp:spPr>
        <a:xfrm>
          <a:off x="0" y="2711576"/>
          <a:ext cx="10399055" cy="8909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Внеаудиторная работа обучающихся регламентирована учебными планами и силлабусами, которые определяют трудоемкость и содержат методические рекомендации по организации самоподготовки.</a:t>
          </a:r>
          <a:endParaRPr lang="ru-KZ" sz="1400" kern="1200"/>
        </a:p>
      </dsp:txBody>
      <dsp:txXfrm>
        <a:off x="43492" y="2755068"/>
        <a:ext cx="10312071" cy="803952"/>
      </dsp:txXfrm>
    </dsp:sp>
    <dsp:sp modelId="{8BE75F3F-6264-4F6C-82C5-FF088678764B}">
      <dsp:nvSpPr>
        <dsp:cNvPr id="0" name=""/>
        <dsp:cNvSpPr/>
      </dsp:nvSpPr>
      <dsp:spPr>
        <a:xfrm>
          <a:off x="0" y="3615338"/>
          <a:ext cx="10399055" cy="8909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Обязательным этапом освоения образовательной программы является прохождение практики, профессиональной, учебной и преддипломной. Учебная практика может проводиться как без отрыва от занятий, так и с отрывом и предполагает общее знакомство со спецификой получаемой профессии. Профессиональная и преддипломная практики проводятся на базе партнерских организаций с целью практического применения приобретённых знаний и навыков.</a:t>
          </a:r>
          <a:endParaRPr lang="ru-KZ" sz="1400" kern="1200"/>
        </a:p>
      </dsp:txBody>
      <dsp:txXfrm>
        <a:off x="43492" y="3658830"/>
        <a:ext cx="10312071" cy="803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465513"/>
            <a:ext cx="12195668" cy="58687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60826B-F0C8-40C3-AB8C-BE5CF662FB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43" y="497428"/>
            <a:ext cx="3067396" cy="157839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0935E53-86EC-4683-94BF-2FE2A1DBA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43" y="497428"/>
            <a:ext cx="3067396" cy="157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6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2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05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4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7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0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5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7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507075"/>
            <a:ext cx="12188952" cy="5785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29660C4-535F-48A5-962E-7CE573F4A7FD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09C76B8-D365-4AAA-A35E-EFC77EFAB39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BBBC4A9-3520-45DF-BA24-0A50EDA8E563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406" y="879763"/>
            <a:ext cx="5255029" cy="525502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9461A1E-912B-40E9-8B5E-F24FE86175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0" y="78750"/>
            <a:ext cx="798448" cy="41085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375776F-1E12-4CC3-BF82-8884E848FD2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406" y="879763"/>
            <a:ext cx="5255029" cy="525502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62C4225-B594-44C4-A102-85A12A976BC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0" y="78750"/>
            <a:ext cx="798448" cy="41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82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0D220-677F-42D6-96C0-2BD77A66B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7" y="1501629"/>
            <a:ext cx="11471565" cy="5041784"/>
          </a:xfrm>
        </p:spPr>
        <p:txBody>
          <a:bodyPr>
            <a:normAutofit/>
          </a:bodyPr>
          <a:lstStyle/>
          <a:p>
            <a:r>
              <a:rPr lang="ru-RU"/>
              <a:t>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4E2B2-2835-4F23-B4B2-A1CC7FAFDDE7}"/>
              </a:ext>
            </a:extLst>
          </p:cNvPr>
          <p:cNvSpPr txBox="1"/>
          <p:nvPr/>
        </p:nvSpPr>
        <p:spPr>
          <a:xfrm>
            <a:off x="6369277" y="3017648"/>
            <a:ext cx="504305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cs typeface="Aharoni" panose="020B0604020202020204" pitchFamily="2" charset="-79"/>
              </a:rPr>
              <a:t>Учебный процесс </a:t>
            </a:r>
            <a:endParaRPr lang="en-US" sz="3600" b="1" dirty="0">
              <a:solidFill>
                <a:schemeClr val="bg1"/>
              </a:solidFill>
              <a:cs typeface="Aharoni" panose="020B0604020202020204" pitchFamily="2" charset="-79"/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  <a:cs typeface="Aharoni" panose="020B0604020202020204" pitchFamily="2" charset="-79"/>
              </a:rPr>
              <a:t>в </a:t>
            </a:r>
            <a:r>
              <a:rPr lang="en-US" sz="3600" b="1" dirty="0">
                <a:solidFill>
                  <a:schemeClr val="bg1"/>
                </a:solidFill>
                <a:cs typeface="Aharoni" panose="020B0604020202020204" pitchFamily="2" charset="-79"/>
              </a:rPr>
              <a:t>Astana IT University</a:t>
            </a:r>
            <a:br>
              <a:rPr lang="ru-RU" sz="3200" b="1" dirty="0">
                <a:solidFill>
                  <a:schemeClr val="bg1"/>
                </a:solidFill>
                <a:cs typeface="Aharoni" panose="020B0604020202020204" pitchFamily="2" charset="-79"/>
              </a:rPr>
            </a:br>
            <a:endParaRPr lang="ru-KZ" sz="3200" b="1" dirty="0">
              <a:solidFill>
                <a:schemeClr val="bg1"/>
              </a:solidFill>
              <a:cs typeface="Aharoni" panose="020B0604020202020204" pitchFamily="2" charset="-79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8FA828-BF08-4BC8-BF54-9EB259D96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29" y="2447721"/>
            <a:ext cx="6004820" cy="338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CBE5D86-A7B1-44F3-BD38-EE7B981A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anchor="ctr">
            <a:normAutofit/>
          </a:bodyPr>
          <a:lstStyle/>
          <a:p>
            <a:r>
              <a:rPr lang="kk-KZ" dirty="0">
                <a:solidFill>
                  <a:schemeClr val="bg1"/>
                </a:solidFill>
              </a:rPr>
              <a:t>Основные понятия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D469C1B-F864-44A5-A64C-4C28950B7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384257"/>
              </p:ext>
            </p:extLst>
          </p:nvPr>
        </p:nvGraphicFramePr>
        <p:xfrm>
          <a:off x="481466" y="1609008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96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A1CD03-5C7A-4032-8B7F-FD5471710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45738"/>
              </p:ext>
            </p:extLst>
          </p:nvPr>
        </p:nvGraphicFramePr>
        <p:xfrm>
          <a:off x="632468" y="1172781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12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71858F-D054-4810-ACFE-EABEB1A1B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6012" y="1659342"/>
            <a:ext cx="4020997" cy="42062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Один учебный год включает 3 триместра и летний семестр. Продолжительность учебного года на всех курсах, кроме выпускного, составляет 30 недель. Один триместр длится 10 недель.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k-KZ" dirty="0">
                <a:solidFill>
                  <a:schemeClr val="bg1"/>
                </a:solidFill>
              </a:rPr>
              <a:t>На 5 неделе </a:t>
            </a:r>
            <a:r>
              <a:rPr lang="ru-RU" dirty="0">
                <a:solidFill>
                  <a:schemeClr val="bg1"/>
                </a:solidFill>
              </a:rPr>
              <a:t> Учебный год начинается 1 сентября и заканчивается согласно академическому календарю. </a:t>
            </a:r>
            <a:endParaRPr lang="ru-KZ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Изображение выглядит как пол, внутренний, комната, потолок&#10;&#10;Автоматически созданное описание">
            <a:extLst>
              <a:ext uri="{FF2B5EF4-FFF2-40B4-BE49-F238E27FC236}">
                <a16:creationId xmlns:a16="http://schemas.microsoft.com/office/drawing/2014/main" id="{91567340-09D9-4305-80BF-C7A3C14ABC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45" r="19216"/>
          <a:stretch/>
        </p:blipFill>
        <p:spPr>
          <a:xfrm>
            <a:off x="5914239" y="870778"/>
            <a:ext cx="5540815" cy="4901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13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618A7C6-9376-4565-99F7-ED76FD5B3E3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8672460"/>
              </p:ext>
            </p:extLst>
          </p:nvPr>
        </p:nvGraphicFramePr>
        <p:xfrm>
          <a:off x="811061" y="1223115"/>
          <a:ext cx="5284939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58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D61236-96A0-42BB-B116-2D3900493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506" y="1963024"/>
            <a:ext cx="11367083" cy="41944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-  текущий контроль (ТК) успеваемости обучающихся – систематическая проверка знаний студентов в соответствии с  учебной программой, проводимая преподавателем на аудиторных и внеаудиторных занятиях согласно расписанию в течение академического периода;</a:t>
            </a:r>
          </a:p>
          <a:p>
            <a:r>
              <a:rPr lang="ru-RU" dirty="0">
                <a:solidFill>
                  <a:schemeClr val="bg1"/>
                </a:solidFill>
              </a:rPr>
              <a:t>- рубежный контроль или </a:t>
            </a:r>
            <a:r>
              <a:rPr lang="ru-RU" dirty="0" err="1">
                <a:solidFill>
                  <a:schemeClr val="bg1"/>
                </a:solidFill>
              </a:rPr>
              <a:t>midterm</a:t>
            </a:r>
            <a:r>
              <a:rPr lang="ru-RU" dirty="0">
                <a:solidFill>
                  <a:schemeClr val="bg1"/>
                </a:solidFill>
              </a:rPr>
              <a:t> (РК) проводится не менее двух раз в течение одного академического периода в рамках одной учебной дисциплины. Все виды оценивания достижений обучающихся  должны быть запланированы и упорядочены в соответствии с академическим календарем и  политикой курса;</a:t>
            </a:r>
          </a:p>
          <a:p>
            <a:r>
              <a:rPr lang="ru-RU" dirty="0">
                <a:solidFill>
                  <a:schemeClr val="bg1"/>
                </a:solidFill>
              </a:rPr>
              <a:t>- итоговый контроль или </a:t>
            </a:r>
            <a:r>
              <a:rPr lang="ru-RU" dirty="0" err="1">
                <a:solidFill>
                  <a:schemeClr val="bg1"/>
                </a:solidFill>
              </a:rPr>
              <a:t>final</a:t>
            </a:r>
            <a:r>
              <a:rPr lang="ru-RU" dirty="0">
                <a:solidFill>
                  <a:schemeClr val="bg1"/>
                </a:solidFill>
              </a:rPr>
              <a:t> (ИК) осуществляется в форме экзамена, проводимого по завершении изучения дисциплины.</a:t>
            </a:r>
          </a:p>
          <a:p>
            <a:endParaRPr lang="ru-KZ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7CA8CE3-0707-4EDB-98ED-EE2EA5E3E032}"/>
              </a:ext>
            </a:extLst>
          </p:cNvPr>
          <p:cNvSpPr/>
          <p:nvPr/>
        </p:nvSpPr>
        <p:spPr>
          <a:xfrm>
            <a:off x="796954" y="700482"/>
            <a:ext cx="10419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системы оценивания используются следующие виды контроля:</a:t>
            </a:r>
          </a:p>
        </p:txBody>
      </p:sp>
    </p:spTree>
    <p:extLst>
      <p:ext uri="{BB962C8B-B14F-4D97-AF65-F5344CB8AC3E}">
        <p14:creationId xmlns:p14="http://schemas.microsoft.com/office/powerpoint/2010/main" val="196853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64605228-F417-4841-8A9F-75D1B7225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5344" y="1249960"/>
            <a:ext cx="9733900" cy="496796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Каждый академический период (триместр) завершается периодом промежуточной аттестации (экзаменационной сессией), соответственно каждая учебная дисциплина изучается в одном академическом периоде и завершается итоговым контролем (экзаменом). </a:t>
            </a:r>
            <a:endParaRPr lang="ru-KZ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Промежуточная аттестация обучающихся проводится в форме сдачи экзаменов, защиты курсовых работ (проектов) и отчетов по профессиональной практике с обязательным выставлением оценки и определяется, как экзаменационная сессия. </a:t>
            </a:r>
            <a:endParaRPr lang="ru-KZ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Промежуточная аттестация (экзаменационная сессия) обучающихся осуществляется в соответствии с академическим календарем, рабочим учебным планом и учебными программами, разработанными на основе ГОСО.</a:t>
            </a:r>
            <a:endParaRPr lang="ru-KZ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Зачет освоенных академических кредитов осуществляется только при сдаче экзамена по учебной дисциплине на положительную оценку. В случае, сдачи экзамена на оценку «неудовлетворительно» допускается пересдача, или повторное изучение учебной дисциплины.</a:t>
            </a:r>
            <a:endParaRPr lang="ru-KZ" dirty="0">
              <a:solidFill>
                <a:schemeClr val="bg1"/>
              </a:solidFill>
            </a:endParaRPr>
          </a:p>
          <a:p>
            <a:endParaRPr lang="ru-K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3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778A375-87CC-42D4-8933-EBE0950E2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739" y="359676"/>
            <a:ext cx="9784080" cy="150876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KZ" sz="28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rPr>
              <a:t>Б</a:t>
            </a:r>
            <a:r>
              <a:rPr kumimoji="0" lang="ru-RU" altLang="ru-KZ" sz="2800" b="1" i="0" u="none" strike="noStrike" cap="none" normalizeH="0" baseline="0" dirty="0" bmk="">
                <a:ln>
                  <a:noFill/>
                </a:ln>
                <a:solidFill>
                  <a:schemeClr val="bg2"/>
                </a:solidFill>
                <a:effectLst/>
              </a:rPr>
              <a:t>уквенная система оценки учебных достижений обучающихся, соответствующая цифровому эквиваленту по </a:t>
            </a:r>
            <a:r>
              <a:rPr kumimoji="0" lang="ru-RU" altLang="ru-KZ" sz="2800" b="1" i="0" u="none" strike="noStrike" cap="none" normalizeH="0" baseline="0" dirty="0" err="1" bmk="">
                <a:ln>
                  <a:noFill/>
                </a:ln>
                <a:solidFill>
                  <a:schemeClr val="bg2"/>
                </a:solidFill>
                <a:effectLst/>
              </a:rPr>
              <a:t>четырехбалльной</a:t>
            </a:r>
            <a:r>
              <a:rPr kumimoji="0" lang="ru-RU" altLang="ru-KZ" sz="2800" b="1" i="0" u="none" strike="noStrike" cap="none" normalizeH="0" baseline="0" dirty="0" bmk="">
                <a:ln>
                  <a:noFill/>
                </a:ln>
                <a:solidFill>
                  <a:schemeClr val="bg2"/>
                </a:solidFill>
                <a:effectLst/>
              </a:rPr>
              <a:t> системе</a:t>
            </a:r>
            <a:endParaRPr kumimoji="0" lang="ru-RU" altLang="ru-KZ" sz="2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4ABB694-3F81-4F79-BE5D-F59BD9536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85348"/>
              </p:ext>
            </p:extLst>
          </p:nvPr>
        </p:nvGraphicFramePr>
        <p:xfrm>
          <a:off x="1782618" y="1717434"/>
          <a:ext cx="8626763" cy="45247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23550">
                  <a:extLst>
                    <a:ext uri="{9D8B030D-6E8A-4147-A177-3AD203B41FA5}">
                      <a16:colId xmlns:a16="http://schemas.microsoft.com/office/drawing/2014/main" val="2546333303"/>
                    </a:ext>
                  </a:extLst>
                </a:gridCol>
                <a:gridCol w="1793661">
                  <a:extLst>
                    <a:ext uri="{9D8B030D-6E8A-4147-A177-3AD203B41FA5}">
                      <a16:colId xmlns:a16="http://schemas.microsoft.com/office/drawing/2014/main" val="1064367125"/>
                    </a:ext>
                  </a:extLst>
                </a:gridCol>
                <a:gridCol w="2493572">
                  <a:extLst>
                    <a:ext uri="{9D8B030D-6E8A-4147-A177-3AD203B41FA5}">
                      <a16:colId xmlns:a16="http://schemas.microsoft.com/office/drawing/2014/main" val="4134979192"/>
                    </a:ext>
                  </a:extLst>
                </a:gridCol>
                <a:gridCol w="2715980">
                  <a:extLst>
                    <a:ext uri="{9D8B030D-6E8A-4147-A177-3AD203B41FA5}">
                      <a16:colId xmlns:a16="http://schemas.microsoft.com/office/drawing/2014/main" val="3626538384"/>
                    </a:ext>
                  </a:extLst>
                </a:gridCol>
              </a:tblGrid>
              <a:tr h="811070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Оценка по буквенной системе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Цифровой эквивалент баллов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%-</a:t>
                      </a:r>
                      <a:r>
                        <a:rPr lang="ru-RU" sz="1400" dirty="0" err="1">
                          <a:effectLst/>
                        </a:rPr>
                        <a:t>ное</a:t>
                      </a:r>
                      <a:r>
                        <a:rPr lang="ru-RU" sz="1400" dirty="0">
                          <a:effectLst/>
                        </a:rPr>
                        <a:t> содержание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Оценка по традиционной системе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7472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4,0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95-100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Отлично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44676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А-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3,67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90-94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9923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В+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3,33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85-89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Хорошо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59088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3,0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80-84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445936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В-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2,67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75-79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178259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С+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2,33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70-74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883863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С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2,0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65-69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Удовлетворительно</a:t>
                      </a:r>
                      <a:endParaRPr lang="ru-KZ" sz="1300">
                        <a:effectLst/>
                      </a:endParaRPr>
                    </a:p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963231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С-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1,67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60-64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117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D+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1,33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55-59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089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D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1,0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50-54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50605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FX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25-49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Неудовлетворительно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7990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F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K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47" marR="11347" marT="11347" marB="11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0-24</a:t>
                      </a:r>
                      <a:endParaRPr lang="ru-K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699" marR="81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38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7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B2439-25C3-4203-BB5D-AE270153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443567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Принципы </a:t>
            </a:r>
            <a:r>
              <a:rPr lang="ru-RU" sz="2000" dirty="0" err="1">
                <a:solidFill>
                  <a:schemeClr val="bg1"/>
                </a:solidFill>
              </a:rPr>
              <a:t>студентоцентрированности</a:t>
            </a:r>
            <a:r>
              <a:rPr lang="ru-RU" sz="2000" dirty="0">
                <a:solidFill>
                  <a:schemeClr val="bg1"/>
                </a:solidFill>
              </a:rPr>
              <a:t> отражаются во всех видах учебных занятий, к которым относятся лекционные, семинарские/практические, лабораторные занятия, консультации, практики.</a:t>
            </a:r>
            <a:endParaRPr lang="ru-KZ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BE1835-EF02-465E-B4E8-6B1A7858C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77182"/>
              </p:ext>
            </p:extLst>
          </p:nvPr>
        </p:nvGraphicFramePr>
        <p:xfrm>
          <a:off x="984804" y="1719743"/>
          <a:ext cx="10399055" cy="4506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457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ana IT University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ana IT University" id="{0473887A-B683-461C-9CD4-22D7F26CB5B8}" vid="{635557C0-B60F-4F4B-8F7C-C824130EC0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789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Wingdings</vt:lpstr>
      <vt:lpstr>Astana IT University</vt:lpstr>
      <vt:lpstr> </vt:lpstr>
      <vt:lpstr>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Буквенная система оценки учебных достижений обучающихся, соответствующая цифровому эквиваленту по четырехбалльной системе</vt:lpstr>
      <vt:lpstr>Принципы студентоцентрированности отражаются во всех видах учебных занятий, к которым относятся лекционные, семинарские/практические, лабораторные занятия, консультации, практики.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Ainur Bakenova</dc:creator>
  <cp:lastModifiedBy>Ainur Bakenova</cp:lastModifiedBy>
  <cp:revision>4</cp:revision>
  <dcterms:created xsi:type="dcterms:W3CDTF">2021-09-01T11:23:53Z</dcterms:created>
  <dcterms:modified xsi:type="dcterms:W3CDTF">2021-09-01T11:49:52Z</dcterms:modified>
</cp:coreProperties>
</file>