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73" r:id="rId2"/>
    <p:sldId id="257" r:id="rId3"/>
    <p:sldId id="258" r:id="rId4"/>
    <p:sldId id="274" r:id="rId5"/>
    <p:sldId id="275" r:id="rId6"/>
    <p:sldId id="276" r:id="rId7"/>
    <p:sldId id="278" r:id="rId8"/>
    <p:sldId id="277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" panose="020B0604020202020204" charset="-52"/>
      <p:regular r:id="rId34"/>
    </p:embeddedFont>
    <p:embeddedFont>
      <p:font typeface="Montserrat Bold" panose="020B0604020202020204" charset="-52"/>
      <p:regular r:id="rId35"/>
    </p:embeddedFont>
    <p:embeddedFont>
      <p:font typeface="Montserrat Semi-Bold" panose="020B0604020202020204" charset="-52"/>
      <p:regular r:id="rId36"/>
    </p:embeddedFont>
    <p:embeddedFont>
      <p:font typeface="Montserrat Semi-Bold Italics" panose="020B0604020202020204" charset="-5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580"/>
    <a:srgbClr val="5D93FF"/>
    <a:srgbClr val="F4E2C6"/>
    <a:srgbClr val="1B1B1B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2" autoAdjust="0"/>
  </p:normalViewPr>
  <p:slideViewPr>
    <p:cSldViewPr>
      <p:cViewPr varScale="1">
        <p:scale>
          <a:sx n="72" d="100"/>
          <a:sy n="72" d="100"/>
        </p:scale>
        <p:origin x="6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0F727-0050-4D7E-8894-207D0845DF51}" type="datetimeFigureOut">
              <a:rPr lang="ru-KZ" smtClean="0"/>
              <a:t>01.09.2021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DF35-FFD4-4A59-A3D1-9E81C9F304C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6383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DF35-FFD4-4A59-A3D1-9E81C9F304CC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078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offic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371" y="1014413"/>
            <a:ext cx="1839517" cy="896324"/>
            <a:chOff x="0" y="-19049"/>
            <a:chExt cx="2430917" cy="119509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-19049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8220" y="2400300"/>
            <a:ext cx="153739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200"/>
              </a:spcBef>
              <a:spcAft>
                <a:spcPts val="4200"/>
              </a:spcAft>
            </a:pPr>
            <a:r>
              <a:rPr lang="en-US" sz="4800" dirty="0">
                <a:solidFill>
                  <a:srgbClr val="002060"/>
                </a:solidFill>
                <a:latin typeface="Montserrat Semi-Bold"/>
              </a:rPr>
              <a:t>ИНТЕРФЕЙС MICROSOFT TEAMS И ОСНОВНЫЕ </a:t>
            </a:r>
            <a:r>
              <a:rPr lang="kk-KZ" sz="4800" dirty="0">
                <a:solidFill>
                  <a:srgbClr val="002060"/>
                </a:solidFill>
                <a:latin typeface="Montserrat Semi-Bold"/>
              </a:rPr>
              <a:t>В</a:t>
            </a:r>
            <a:r>
              <a:rPr lang="en-US" sz="4800" dirty="0">
                <a:solidFill>
                  <a:srgbClr val="002060"/>
                </a:solidFill>
                <a:latin typeface="Montserrat Semi-Bold"/>
              </a:rPr>
              <a:t>ОЗМОЖНОСТИ ПРИЛОЖЕНИЯ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38252" y="8296910"/>
            <a:ext cx="3420611" cy="71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 spc="84">
                <a:solidFill>
                  <a:srgbClr val="002060"/>
                </a:solidFill>
                <a:latin typeface="Montserrat Semi-Bold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08749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4350" y="1752733"/>
            <a:ext cx="172593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marR="384175" lvl="1" indent="-285750">
              <a:spcAft>
                <a:spcPts val="0"/>
              </a:spcAft>
              <a:buFont typeface="+mj-lt"/>
              <a:buAutoNum type="alphaLcPeriod" startAt="2"/>
              <a:tabLst>
                <a:tab pos="1361440" algn="l"/>
                <a:tab pos="1362075" algn="l"/>
              </a:tabLst>
            </a:pP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Участие в собраниях</a:t>
            </a:r>
          </a:p>
          <a:p>
            <a:pPr marR="384175" lvl="1">
              <a:spcAft>
                <a:spcPts val="0"/>
              </a:spcAft>
              <a:tabLst>
                <a:tab pos="1361440" algn="l"/>
                <a:tab pos="1362075" algn="l"/>
              </a:tabLst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Делитесь видео, беседуйте и демонстрируйте свой экран во время онлайн-вызова: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95588" y="7785588"/>
            <a:ext cx="938252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</a:t>
            </a:r>
            <a:r>
              <a:rPr lang="kk-KZ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6</a:t>
            </a: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. Участие в собрании</a:t>
            </a:r>
            <a:endParaRPr lang="en-US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pic>
        <p:nvPicPr>
          <p:cNvPr id="13" name="image23.png">
            <a:extLst>
              <a:ext uri="{FF2B5EF4-FFF2-40B4-BE49-F238E27FC236}">
                <a16:creationId xmlns:a16="http://schemas.microsoft.com/office/drawing/2014/main" id="{65B7C347-5548-4374-9D08-E9B28955238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4700" y="2586659"/>
            <a:ext cx="9052560" cy="511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7334229" y="5458047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22017" y="2633791"/>
            <a:ext cx="5875384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1.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Дополнительные возможности 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Microsoft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Teams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: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endParaRPr lang="en-US" sz="2400" u="none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a.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Обмен файлами</a:t>
            </a:r>
          </a:p>
          <a:p>
            <a:pPr marL="0" lvl="0" indent="0"/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Нажмите «Прикрепить» под полем ввода сообщение, выберите  путь к файлам, а затем сам файл. В зависимости от места хранения файла вам будет предложено загрузить копию, поделиться ссылкой или что-то иное.</a:t>
            </a:r>
          </a:p>
          <a:p>
            <a:pPr marL="0" lvl="0" indent="0"/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L="0" lvl="0" indent="0"/>
            <a:endParaRPr lang="en-US" sz="2400" u="none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73953" y="7143237"/>
            <a:ext cx="595962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</a:t>
            </a:r>
            <a:r>
              <a:rPr lang="kk-KZ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7</a:t>
            </a: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. Прикрепить файлы</a:t>
            </a:r>
            <a:endParaRPr lang="en-US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11</a:t>
            </a:r>
          </a:p>
        </p:txBody>
      </p:sp>
      <p:pic>
        <p:nvPicPr>
          <p:cNvPr id="13" name="image24.png">
            <a:extLst>
              <a:ext uri="{FF2B5EF4-FFF2-40B4-BE49-F238E27FC236}">
                <a16:creationId xmlns:a16="http://schemas.microsoft.com/office/drawing/2014/main" id="{BDBCFB7E-9281-49CC-9DC9-F9998F77AE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137" y="2722089"/>
            <a:ext cx="9971261" cy="43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8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4061" y="5297361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57960" y="2708592"/>
            <a:ext cx="8115300" cy="256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b.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Добавление вкладки в канал</a:t>
            </a:r>
          </a:p>
          <a:p>
            <a:pPr marR="384175" indent="90170">
              <a:lnSpc>
                <a:spcPts val="2700"/>
              </a:lnSpc>
              <a:spcBef>
                <a:spcPct val="0"/>
              </a:spcBef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Нажмите на «+» рядом с вкладками в верхней части канала, выберите нужное приложение, а затем следуйте подсказкам. Используйте Поиск, если не видите необходимое вам приложение: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1018" y="8070883"/>
            <a:ext cx="480198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 indent="90170" algn="ctr">
              <a:lnSpc>
                <a:spcPts val="27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</a:t>
            </a:r>
            <a:r>
              <a:rPr lang="kk-KZ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8</a:t>
            </a: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. Добавить вкладки</a:t>
            </a:r>
            <a:endParaRPr lang="ru-KZ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12</a:t>
            </a:r>
          </a:p>
        </p:txBody>
      </p:sp>
      <p:pic>
        <p:nvPicPr>
          <p:cNvPr id="13" name="image25.png">
            <a:extLst>
              <a:ext uri="{FF2B5EF4-FFF2-40B4-BE49-F238E27FC236}">
                <a16:creationId xmlns:a16="http://schemas.microsoft.com/office/drawing/2014/main" id="{66DF9148-CA11-47BB-9E20-662BAA04FC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344" y="2400300"/>
            <a:ext cx="68228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5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4061" y="5297361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57960" y="2854070"/>
            <a:ext cx="8115300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c.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Добавление приложен</a:t>
            </a:r>
            <a:r>
              <a:rPr lang="kk-KZ" sz="2400" dirty="0">
                <a:solidFill>
                  <a:srgbClr val="645580"/>
                </a:solidFill>
                <a:latin typeface="Montserrat Semi-Bold"/>
              </a:rPr>
              <a:t>ия</a:t>
            </a:r>
          </a:p>
          <a:p>
            <a:pPr marL="0" lvl="0" indent="0"/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Нажмите на «Приложения» слева. Здесь вы можете выбрать приложения, которые хотите использовать в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Teams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, задать нужные настройки и «Добавить»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:</a:t>
            </a: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</a:pPr>
            <a:r>
              <a:rPr lang="ru-RU" sz="2400" dirty="0">
                <a:solidFill>
                  <a:srgbClr val="FF6D6D"/>
                </a:solidFill>
                <a:latin typeface="Montserrat Semi-Bold"/>
              </a:rPr>
              <a:t>При возникновении вопросов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всегда можно обратиться в службу поддержки по адресу </a:t>
            </a:r>
            <a:r>
              <a:rPr lang="ru-RU" sz="2400" u="sng" dirty="0">
                <a:solidFill>
                  <a:srgbClr val="2671B9"/>
                </a:solidFill>
                <a:latin typeface="Montserrat Semi-Bold"/>
              </a:rPr>
              <a:t>http://helpdesk@astanait</a:t>
            </a:r>
            <a:r>
              <a:rPr lang="en-US" sz="2400" u="sng" dirty="0">
                <a:solidFill>
                  <a:srgbClr val="2671B9"/>
                </a:solidFill>
                <a:latin typeface="Montserrat Semi-Bold"/>
              </a:rPr>
              <a:t>.</a:t>
            </a:r>
            <a:r>
              <a:rPr lang="ru-RU" sz="2400" u="sng" dirty="0" err="1">
                <a:solidFill>
                  <a:srgbClr val="2671B9"/>
                </a:solidFill>
                <a:latin typeface="Montserrat Semi-Bold"/>
              </a:rPr>
              <a:t>edu</a:t>
            </a:r>
            <a:r>
              <a:rPr lang="en-US" sz="2400" u="sng" dirty="0">
                <a:solidFill>
                  <a:srgbClr val="2671B9"/>
                </a:solidFill>
                <a:latin typeface="Montserrat Semi-Bold"/>
              </a:rPr>
              <a:t>.</a:t>
            </a:r>
            <a:r>
              <a:rPr lang="ru-RU" sz="2400" u="sng" dirty="0" err="1">
                <a:solidFill>
                  <a:srgbClr val="2671B9"/>
                </a:solidFill>
                <a:latin typeface="Montserrat Semi-Bold"/>
              </a:rPr>
              <a:t>kz</a:t>
            </a:r>
            <a:endParaRPr lang="ru-KZ" sz="2400" u="sng" dirty="0">
              <a:solidFill>
                <a:srgbClr val="2671B9"/>
              </a:solidFill>
              <a:latin typeface="Montserrat Semi-Bold"/>
            </a:endParaRPr>
          </a:p>
          <a:p>
            <a:pPr marR="384175">
              <a:spcBef>
                <a:spcPct val="0"/>
              </a:spcBef>
              <a:spcAft>
                <a:spcPts val="0"/>
              </a:spcAft>
            </a:pPr>
            <a:endParaRPr lang="ru-KZ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1018" y="8070883"/>
            <a:ext cx="480198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 indent="90170" algn="ctr">
              <a:lnSpc>
                <a:spcPts val="27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</a:t>
            </a:r>
            <a:r>
              <a:rPr lang="kk-KZ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9</a:t>
            </a: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. Добавить приложения</a:t>
            </a:r>
            <a:endParaRPr lang="ru-KZ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13</a:t>
            </a:r>
          </a:p>
        </p:txBody>
      </p:sp>
      <p:pic>
        <p:nvPicPr>
          <p:cNvPr id="14" name="image26.png">
            <a:extLst>
              <a:ext uri="{FF2B5EF4-FFF2-40B4-BE49-F238E27FC236}">
                <a16:creationId xmlns:a16="http://schemas.microsoft.com/office/drawing/2014/main" id="{607644EA-FD65-4E2E-954E-82D7EEE63A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179" y="2166619"/>
            <a:ext cx="6849941" cy="551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14413"/>
            <a:ext cx="1823188" cy="896324"/>
            <a:chOff x="0" y="-19049"/>
            <a:chExt cx="2430917" cy="119509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-19049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8220" y="2400300"/>
            <a:ext cx="15373937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84175">
              <a:spcBef>
                <a:spcPts val="450"/>
              </a:spcBef>
            </a:pPr>
            <a:r>
              <a:rPr lang="ru-KZ" sz="4800" dirty="0">
                <a:solidFill>
                  <a:srgbClr val="002060"/>
                </a:solidFill>
                <a:latin typeface="Montserrat Semi-Bold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spcBef>
                <a:spcPts val="15"/>
              </a:spcBef>
            </a:pPr>
            <a:r>
              <a:rPr lang="ru-KZ" sz="4800" dirty="0">
                <a:solidFill>
                  <a:srgbClr val="002060"/>
                </a:solidFill>
                <a:latin typeface="Montserrat Semi-Bold"/>
              </a:rPr>
              <a:t>«ASTANA IT UNIVERSITY»</a:t>
            </a:r>
          </a:p>
          <a:p>
            <a:pPr>
              <a:spcBef>
                <a:spcPts val="4200"/>
              </a:spcBef>
            </a:pPr>
            <a:endParaRPr lang="en-US" sz="48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38252" y="8296910"/>
            <a:ext cx="3420611" cy="700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56654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</a:t>
            </a:r>
            <a:r>
              <a:rPr lang="kk-KZ" sz="4200" spc="84" dirty="0">
                <a:solidFill>
                  <a:srgbClr val="002060"/>
                </a:solidFill>
                <a:latin typeface="Montserrat Semi-Bold"/>
              </a:rPr>
              <a:t>5</a:t>
            </a:r>
            <a:endParaRPr lang="en-US" sz="4200" spc="84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7411700" cy="93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53248" y="1189748"/>
            <a:ext cx="4267201" cy="883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387"/>
              </a:lnSpc>
            </a:pP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Главная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страница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сайта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33480" y="7694712"/>
            <a:ext cx="13335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После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перехода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по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сайту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дистанционного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обучения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Astana IT University,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то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есть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по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этой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ссылке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:  </a:t>
            </a:r>
            <a:r>
              <a:rPr lang="en-US" sz="2400" u="sng" dirty="0">
                <a:solidFill>
                  <a:srgbClr val="2671B9"/>
                </a:solidFill>
                <a:latin typeface="Montserrat Semi-Bold"/>
              </a:rPr>
              <a:t>http://moodle.astanait.edu.kz/</a:t>
            </a:r>
          </a:p>
          <a:p>
            <a:pPr marL="0" lvl="0" indent="0">
              <a:lnSpc>
                <a:spcPts val="2400"/>
              </a:lnSpc>
              <a:spcBef>
                <a:spcPct val="0"/>
              </a:spcBef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grpSp>
        <p:nvGrpSpPr>
          <p:cNvPr id="18" name="Group 87">
            <a:extLst>
              <a:ext uri="{FF2B5EF4-FFF2-40B4-BE49-F238E27FC236}">
                <a16:creationId xmlns:a16="http://schemas.microsoft.com/office/drawing/2014/main" id="{9AEC45D1-D82C-499D-A6A5-2375076BE2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07946" y="2246317"/>
            <a:ext cx="9557804" cy="5301672"/>
            <a:chOff x="1747" y="382"/>
            <a:chExt cx="9562" cy="5304"/>
          </a:xfrm>
        </p:grpSpPr>
        <p:pic>
          <p:nvPicPr>
            <p:cNvPr id="19" name="Picture 90">
              <a:extLst>
                <a:ext uri="{FF2B5EF4-FFF2-40B4-BE49-F238E27FC236}">
                  <a16:creationId xmlns:a16="http://schemas.microsoft.com/office/drawing/2014/main" id="{1CAEA751-6CBE-42FC-8983-2C94E2FD6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382"/>
              <a:ext cx="9562" cy="5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9">
              <a:extLst>
                <a:ext uri="{FF2B5EF4-FFF2-40B4-BE49-F238E27FC236}">
                  <a16:creationId xmlns:a16="http://schemas.microsoft.com/office/drawing/2014/main" id="{3C14F396-7202-4E3C-89B4-FE08AE11B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" y="486"/>
              <a:ext cx="9270" cy="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8">
              <a:extLst>
                <a:ext uri="{FF2B5EF4-FFF2-40B4-BE49-F238E27FC236}">
                  <a16:creationId xmlns:a16="http://schemas.microsoft.com/office/drawing/2014/main" id="{C77391C1-DA7D-4531-97B3-7C307EC3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456"/>
              <a:ext cx="9330" cy="508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972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7423682" y="5458380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422017" y="2633791"/>
            <a:ext cx="587538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>
                <a:solidFill>
                  <a:srgbClr val="645580"/>
                </a:solidFill>
                <a:latin typeface="Montserrat Semi-Bold"/>
              </a:rPr>
              <a:t>Авторизация</a:t>
            </a: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Для входа в систему необходимо авторизоваться, щелкнув по кнопке 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«Вход в систему» </a:t>
            </a:r>
            <a:r>
              <a:rPr lang="ru-RU" sz="2400" dirty="0">
                <a:solidFill>
                  <a:srgbClr val="5D93FF"/>
                </a:solidFill>
                <a:latin typeface="Montserrat Semi-Bold"/>
              </a:rPr>
              <a:t>(</a:t>
            </a:r>
            <a:r>
              <a:rPr lang="ru-RU" sz="2400" dirty="0" err="1">
                <a:solidFill>
                  <a:srgbClr val="5D93FF"/>
                </a:solidFill>
                <a:latin typeface="Montserrat Semi-Bold"/>
              </a:rPr>
              <a:t>Log</a:t>
            </a:r>
            <a:r>
              <a:rPr lang="ru-RU" sz="2400" dirty="0">
                <a:solidFill>
                  <a:srgbClr val="5D93FF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rgbClr val="5D93FF"/>
                </a:solidFill>
                <a:latin typeface="Montserrat Semi-Bold"/>
              </a:rPr>
              <a:t>in</a:t>
            </a:r>
            <a:r>
              <a:rPr lang="ru-RU" sz="2400" dirty="0">
                <a:solidFill>
                  <a:srgbClr val="5D93FF"/>
                </a:solidFill>
                <a:latin typeface="Montserrat Semi-Bold"/>
              </a:rPr>
              <a:t>), 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которая расположена в правом верхнем углу страницы. Далее необходимо указать имя пользователя, которое создаётся для каждого студента администратором платформы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16</a:t>
            </a:r>
          </a:p>
        </p:txBody>
      </p:sp>
      <p:grpSp>
        <p:nvGrpSpPr>
          <p:cNvPr id="14" name="Group 83">
            <a:extLst>
              <a:ext uri="{FF2B5EF4-FFF2-40B4-BE49-F238E27FC236}">
                <a16:creationId xmlns:a16="http://schemas.microsoft.com/office/drawing/2014/main" id="{107FDF1E-EB88-4F2C-99AD-35E4E9AE01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454" y="2438407"/>
            <a:ext cx="10664898" cy="5930745"/>
            <a:chOff x="0" y="0"/>
            <a:chExt cx="9581" cy="5328"/>
          </a:xfrm>
        </p:grpSpPr>
        <p:pic>
          <p:nvPicPr>
            <p:cNvPr id="15" name="Picture 86">
              <a:extLst>
                <a:ext uri="{FF2B5EF4-FFF2-40B4-BE49-F238E27FC236}">
                  <a16:creationId xmlns:a16="http://schemas.microsoft.com/office/drawing/2014/main" id="{499DFF19-3441-4C8E-9A42-AA91BF960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581" cy="5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5">
              <a:extLst>
                <a:ext uri="{FF2B5EF4-FFF2-40B4-BE49-F238E27FC236}">
                  <a16:creationId xmlns:a16="http://schemas.microsoft.com/office/drawing/2014/main" id="{3CE4179B-8EEB-439E-A8CC-78248CBBC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06"/>
              <a:ext cx="9292" cy="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84">
              <a:extLst>
                <a:ext uri="{FF2B5EF4-FFF2-40B4-BE49-F238E27FC236}">
                  <a16:creationId xmlns:a16="http://schemas.microsoft.com/office/drawing/2014/main" id="{AFE1460C-FDC7-438D-9AC9-2FFD72A52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" y="76"/>
              <a:ext cx="9352" cy="509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16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322119" y="5409358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 err="1">
                <a:solidFill>
                  <a:srgbClr val="645580"/>
                </a:solidFill>
                <a:latin typeface="Montserrat Semi-Bold"/>
              </a:rPr>
              <a:t>Персональная</a:t>
            </a:r>
            <a:r>
              <a:rPr lang="kk-KZ" sz="2400" dirty="0">
                <a:solidFill>
                  <a:srgbClr val="64558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645580"/>
                </a:solidFill>
                <a:latin typeface="Montserrat Semi-Bold"/>
              </a:rPr>
              <a:t>страница</a:t>
            </a: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В результате откроется персональная страница, содержащая общие объявления университета, возможность выбора языка интерфейса, и список доступных для изучения курсов </a:t>
            </a:r>
            <a:r>
              <a:rPr lang="ru-RU" sz="2400" dirty="0">
                <a:solidFill>
                  <a:srgbClr val="5D93FF"/>
                </a:solidFill>
                <a:latin typeface="Montserrat Semi-Bold"/>
              </a:rPr>
              <a:t>(Сводка по курсам – My </a:t>
            </a:r>
            <a:r>
              <a:rPr lang="ru-RU" sz="2400" dirty="0" err="1">
                <a:solidFill>
                  <a:srgbClr val="5D93FF"/>
                </a:solidFill>
                <a:latin typeface="Montserrat Semi-Bold"/>
              </a:rPr>
              <a:t>Courses</a:t>
            </a:r>
            <a:r>
              <a:rPr lang="ru-RU" sz="2400" dirty="0">
                <a:solidFill>
                  <a:srgbClr val="5D93FF"/>
                </a:solidFill>
                <a:latin typeface="Montserrat Semi-Bold"/>
              </a:rPr>
              <a:t> находится в правой части страницы)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.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17</a:t>
            </a:r>
          </a:p>
        </p:txBody>
      </p:sp>
      <p:grpSp>
        <p:nvGrpSpPr>
          <p:cNvPr id="18" name="Group 79">
            <a:extLst>
              <a:ext uri="{FF2B5EF4-FFF2-40B4-BE49-F238E27FC236}">
                <a16:creationId xmlns:a16="http://schemas.microsoft.com/office/drawing/2014/main" id="{8E7E3C27-97C4-469F-B18B-7B34022240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" y="2553081"/>
            <a:ext cx="10671273" cy="5927750"/>
            <a:chOff x="0" y="0"/>
            <a:chExt cx="9687" cy="5381"/>
          </a:xfrm>
        </p:grpSpPr>
        <p:pic>
          <p:nvPicPr>
            <p:cNvPr id="19" name="Picture 82">
              <a:extLst>
                <a:ext uri="{FF2B5EF4-FFF2-40B4-BE49-F238E27FC236}">
                  <a16:creationId xmlns:a16="http://schemas.microsoft.com/office/drawing/2014/main" id="{2B572AFE-83F0-45EF-929E-BD1756280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87" cy="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1">
              <a:extLst>
                <a:ext uri="{FF2B5EF4-FFF2-40B4-BE49-F238E27FC236}">
                  <a16:creationId xmlns:a16="http://schemas.microsoft.com/office/drawing/2014/main" id="{F97A442A-3923-4754-B5A8-2FAF8340D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01"/>
              <a:ext cx="9397" cy="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0">
              <a:extLst>
                <a:ext uri="{FF2B5EF4-FFF2-40B4-BE49-F238E27FC236}">
                  <a16:creationId xmlns:a16="http://schemas.microsoft.com/office/drawing/2014/main" id="{4DB92826-D950-4F4B-9E38-991E377A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" y="71"/>
              <a:ext cx="9457" cy="51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699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322119" y="5409358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 err="1">
                <a:solidFill>
                  <a:srgbClr val="645580"/>
                </a:solidFill>
                <a:latin typeface="Montserrat Semi-Bold"/>
              </a:rPr>
              <a:t>Страница</a:t>
            </a:r>
            <a:r>
              <a:rPr lang="kk-KZ" sz="2400" dirty="0">
                <a:solidFill>
                  <a:srgbClr val="64558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645580"/>
                </a:solidFill>
                <a:latin typeface="Montserrat Semi-Bold"/>
              </a:rPr>
              <a:t>курса</a:t>
            </a:r>
            <a:endParaRPr lang="en-US" sz="2400" dirty="0">
              <a:solidFill>
                <a:srgbClr val="645580"/>
              </a:solidFill>
              <a:latin typeface="Montserrat Semi-Bold"/>
            </a:endParaRPr>
          </a:p>
          <a:p>
            <a:pPr marR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Переход к содержанию курса осуществляет щелчком по ссылке, содержащей его название. Затем открывается страница выбранного курса и закрепленный за курсом преподаватель. На этой странице преподавателем размещены объявления для определенного курса,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силлабус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курса, возможность просмотра посещаемости студентов и другая важная для определенного курса информация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18</a:t>
            </a:r>
          </a:p>
        </p:txBody>
      </p:sp>
      <p:grpSp>
        <p:nvGrpSpPr>
          <p:cNvPr id="18" name="Group 79">
            <a:extLst>
              <a:ext uri="{FF2B5EF4-FFF2-40B4-BE49-F238E27FC236}">
                <a16:creationId xmlns:a16="http://schemas.microsoft.com/office/drawing/2014/main" id="{8E7E3C27-97C4-469F-B18B-7B34022240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" y="2553081"/>
            <a:ext cx="10671273" cy="5927750"/>
            <a:chOff x="0" y="0"/>
            <a:chExt cx="9687" cy="5381"/>
          </a:xfrm>
        </p:grpSpPr>
        <p:pic>
          <p:nvPicPr>
            <p:cNvPr id="19" name="Picture 82">
              <a:extLst>
                <a:ext uri="{FF2B5EF4-FFF2-40B4-BE49-F238E27FC236}">
                  <a16:creationId xmlns:a16="http://schemas.microsoft.com/office/drawing/2014/main" id="{2B572AFE-83F0-45EF-929E-BD1756280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87" cy="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1">
              <a:extLst>
                <a:ext uri="{FF2B5EF4-FFF2-40B4-BE49-F238E27FC236}">
                  <a16:creationId xmlns:a16="http://schemas.microsoft.com/office/drawing/2014/main" id="{F97A442A-3923-4754-B5A8-2FAF8340D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01"/>
              <a:ext cx="9397" cy="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80">
              <a:extLst>
                <a:ext uri="{FF2B5EF4-FFF2-40B4-BE49-F238E27FC236}">
                  <a16:creationId xmlns:a16="http://schemas.microsoft.com/office/drawing/2014/main" id="{4DB92826-D950-4F4B-9E38-991E377AF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" y="71"/>
              <a:ext cx="9457" cy="515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12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19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EF63C-4BD0-4BB5-8982-90D01C7B2991}"/>
              </a:ext>
            </a:extLst>
          </p:cNvPr>
          <p:cNvSpPr txBox="1"/>
          <p:nvPr/>
        </p:nvSpPr>
        <p:spPr>
          <a:xfrm>
            <a:off x="1219200" y="2465843"/>
            <a:ext cx="12268200" cy="530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4175">
              <a:lnSpc>
                <a:spcPts val="2400"/>
              </a:lnSpc>
              <a:spcBef>
                <a:spcPct val="0"/>
              </a:spcBef>
              <a:defRPr/>
            </a:pPr>
            <a:r>
              <a:rPr lang="kk-KZ" dirty="0" err="1">
                <a:solidFill>
                  <a:srgbClr val="645580"/>
                </a:solidFill>
                <a:latin typeface="Montserrat Semi-Bold"/>
              </a:rPr>
              <a:t>Содержание</a:t>
            </a:r>
            <a:r>
              <a:rPr lang="kk-KZ" dirty="0">
                <a:solidFill>
                  <a:srgbClr val="645580"/>
                </a:solidFill>
                <a:latin typeface="Montserrat Semi-Bold"/>
              </a:rPr>
              <a:t> </a:t>
            </a:r>
            <a:r>
              <a:rPr lang="kk-KZ" dirty="0" err="1">
                <a:solidFill>
                  <a:srgbClr val="645580"/>
                </a:solidFill>
                <a:latin typeface="Montserrat Semi-Bold"/>
              </a:rPr>
              <a:t>курса</a:t>
            </a:r>
            <a:endParaRPr lang="en-US" dirty="0">
              <a:solidFill>
                <a:srgbClr val="64558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Montserrat Semi-Bold"/>
              </a:rPr>
              <a:t>Каждый учебный курс структурирован по разделам или темам (курс структурирован по неделям – всего 10 недель обучения (триместры)). Каждый раздел, как правило, содержит теоретический материал для изучения, дополнительные материалы, а также материалы для контроля знаний. После открытия учебного курса, вам будет доступно следующее:</a:t>
            </a: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Montserrat Semi-Bold"/>
              </a:rPr>
              <a:t> </a:t>
            </a: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Montserrat Semi-Bold"/>
              </a:rPr>
              <a:t>Учебные материалы, которые преподаватель разместил для курса / группы. </a:t>
            </a: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Montserrat Semi-Bold"/>
              </a:rPr>
              <a:t>Действия – задания, которые запланировал преподаватель, и которые вам нужно будет выполнить к определённому сроку.</a:t>
            </a:r>
            <a:endParaRPr lang="en-US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lnSpc>
                <a:spcPts val="2400"/>
              </a:lnSpc>
              <a:spcBef>
                <a:spcPct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Montserrat Semi-Bold"/>
              </a:rPr>
              <a:t>«Предстоящие события» курса – здесь могут быть видны как лекции, так и запланированные преподавателем действия, которые должны произойти в ближайшее время.</a:t>
            </a:r>
          </a:p>
          <a:p>
            <a:pPr marR="384175" lvl="0" indent="0" fontAlgn="auto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206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26546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504061" y="5297361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2507017"/>
            <a:ext cx="6446626" cy="527296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57960" y="2708592"/>
            <a:ext cx="81153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/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1.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Вход в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систему</a:t>
            </a:r>
            <a:r>
              <a:rPr lang="kk-KZ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через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>
                <a:solidFill>
                  <a:srgbClr val="645580"/>
                </a:solidFill>
                <a:latin typeface="Montserrat Semi-Bold"/>
              </a:rPr>
              <a:t>Office Online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: </a:t>
            </a:r>
          </a:p>
          <a:p>
            <a:pPr marL="0" lvl="0" indent="0"/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Войдите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на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портал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Office Online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по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ссылке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: </a:t>
            </a:r>
            <a:r>
              <a:rPr lang="en-US" sz="2400" u="sng" dirty="0">
                <a:solidFill>
                  <a:srgbClr val="2671B9"/>
                </a:solidFill>
                <a:latin typeface="Montserrat Semi-Bold"/>
                <a:hlinkClick r:id="rId3"/>
              </a:rPr>
              <a:t>http://portal.office.com</a:t>
            </a:r>
            <a:r>
              <a:rPr lang="en-US" sz="2400" u="sng" dirty="0">
                <a:solidFill>
                  <a:srgbClr val="002060"/>
                </a:solidFill>
                <a:latin typeface="Montserrat Semi-Bold"/>
                <a:hlinkClick r:id="rId3"/>
              </a:rPr>
              <a:t> 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и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введите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свои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учётные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u="none" dirty="0" err="1">
                <a:solidFill>
                  <a:srgbClr val="002060"/>
                </a:solidFill>
                <a:latin typeface="Montserrat Semi-Bold"/>
              </a:rPr>
              <a:t>данные</a:t>
            </a:r>
            <a:r>
              <a:rPr lang="en-US" sz="2400" u="none" dirty="0">
                <a:solidFill>
                  <a:srgbClr val="002060"/>
                </a:solidFill>
                <a:latin typeface="Montserrat Semi-Bold"/>
              </a:rPr>
              <a:t>:</a:t>
            </a:r>
          </a:p>
          <a:p>
            <a:pPr marL="0" lvl="0" indent="0"/>
            <a:endParaRPr lang="en-US" sz="2400" u="none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1018" y="8070883"/>
            <a:ext cx="480198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1. </a:t>
            </a: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Вход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в </a:t>
            </a: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систему</a:t>
            </a:r>
            <a:endParaRPr lang="en-US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pic>
        <p:nvPicPr>
          <p:cNvPr id="12" name="Picture 73">
            <a:extLst>
              <a:ext uri="{FF2B5EF4-FFF2-40B4-BE49-F238E27FC236}">
                <a16:creationId xmlns:a16="http://schemas.microsoft.com/office/drawing/2014/main" id="{DF762316-3B84-4C6D-8A82-11E647AF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76" y="2084864"/>
            <a:ext cx="11525647" cy="62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4D30F6-266B-431D-A774-53145A120541}"/>
              </a:ext>
            </a:extLst>
          </p:cNvPr>
          <p:cNvSpPr txBox="1"/>
          <p:nvPr/>
        </p:nvSpPr>
        <p:spPr>
          <a:xfrm>
            <a:off x="7203190" y="1535862"/>
            <a:ext cx="9144000" cy="38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4175">
              <a:lnSpc>
                <a:spcPts val="2400"/>
              </a:lnSpc>
              <a:spcBef>
                <a:spcPct val="0"/>
              </a:spcBef>
              <a:defRPr/>
            </a:pPr>
            <a:r>
              <a:rPr lang="kk-KZ" dirty="0" err="1">
                <a:solidFill>
                  <a:srgbClr val="645580"/>
                </a:solidFill>
                <a:latin typeface="Montserrat Semi-Bold"/>
              </a:rPr>
              <a:t>Содержание</a:t>
            </a:r>
            <a:r>
              <a:rPr lang="kk-KZ" dirty="0">
                <a:solidFill>
                  <a:srgbClr val="645580"/>
                </a:solidFill>
                <a:latin typeface="Montserrat Semi-Bold"/>
              </a:rPr>
              <a:t> </a:t>
            </a:r>
            <a:r>
              <a:rPr lang="kk-KZ" dirty="0" err="1">
                <a:solidFill>
                  <a:srgbClr val="645580"/>
                </a:solidFill>
                <a:latin typeface="Montserrat Semi-Bold"/>
              </a:rPr>
              <a:t>курса</a:t>
            </a:r>
            <a:endParaRPr lang="en-US" dirty="0">
              <a:solidFill>
                <a:srgbClr val="64558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386323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322119" y="5409358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При активации ссылки, открывается страница платформы Microsoft Stream, куда преподаватель выкладывает записанную на занятии видео-лекцию с Microsoft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Teams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21</a:t>
            </a: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8D81AD3B-2FF7-4A8A-A1DE-B3CB79D991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0433" y="2471521"/>
            <a:ext cx="10959598" cy="6090869"/>
            <a:chOff x="1747" y="583"/>
            <a:chExt cx="9389" cy="5218"/>
          </a:xfrm>
        </p:grpSpPr>
        <p:pic>
          <p:nvPicPr>
            <p:cNvPr id="16" name="Picture 66">
              <a:extLst>
                <a:ext uri="{FF2B5EF4-FFF2-40B4-BE49-F238E27FC236}">
                  <a16:creationId xmlns:a16="http://schemas.microsoft.com/office/drawing/2014/main" id="{DCB713DD-2B80-496F-B6EC-74C1182E5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583"/>
              <a:ext cx="9389" cy="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5">
              <a:extLst>
                <a:ext uri="{FF2B5EF4-FFF2-40B4-BE49-F238E27FC236}">
                  <a16:creationId xmlns:a16="http://schemas.microsoft.com/office/drawing/2014/main" id="{C83A2212-2024-4314-9065-9BAA403E5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" y="689"/>
              <a:ext cx="9098" cy="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0D81A735-49C6-43A2-B922-A697980FE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659"/>
              <a:ext cx="9158" cy="498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747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7411700" cy="93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81200" y="7937260"/>
            <a:ext cx="152781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400"/>
              </a:lnSpc>
              <a:spcBef>
                <a:spcPct val="0"/>
              </a:spcBef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Студенты могут скачать лекции нажимая на кнопку «Скачать», а также при необходимости сохранить их в нужной папке.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grpSp>
        <p:nvGrpSpPr>
          <p:cNvPr id="16" name="Group 59">
            <a:extLst>
              <a:ext uri="{FF2B5EF4-FFF2-40B4-BE49-F238E27FC236}">
                <a16:creationId xmlns:a16="http://schemas.microsoft.com/office/drawing/2014/main" id="{FAB6DD26-0CA7-446B-9256-F3169E2329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1123" y="1707058"/>
            <a:ext cx="10945754" cy="6289485"/>
            <a:chOff x="0" y="0"/>
            <a:chExt cx="9490" cy="5453"/>
          </a:xfrm>
        </p:grpSpPr>
        <p:pic>
          <p:nvPicPr>
            <p:cNvPr id="17" name="Picture 62">
              <a:extLst>
                <a:ext uri="{FF2B5EF4-FFF2-40B4-BE49-F238E27FC236}">
                  <a16:creationId xmlns:a16="http://schemas.microsoft.com/office/drawing/2014/main" id="{90AC300F-7810-4676-B0E3-BB7FAEBC7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90" cy="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1">
              <a:extLst>
                <a:ext uri="{FF2B5EF4-FFF2-40B4-BE49-F238E27FC236}">
                  <a16:creationId xmlns:a16="http://schemas.microsoft.com/office/drawing/2014/main" id="{0712A4F3-08A2-417B-9B0B-0F4CC36DC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01"/>
              <a:ext cx="9200" cy="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60">
              <a:extLst>
                <a:ext uri="{FF2B5EF4-FFF2-40B4-BE49-F238E27FC236}">
                  <a16:creationId xmlns:a16="http://schemas.microsoft.com/office/drawing/2014/main" id="{8C726931-D922-492B-B5C2-A4B8C4C4A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" y="71"/>
              <a:ext cx="9260" cy="5235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04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587841" y="5514385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ППС на   странице   определенного   курса   могут размещать   видео-лекции   или дополнительные видео материалы. Важно отметить возможность использования видео с портала Youtube.com. Интеграция Youtube.com с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Moodle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не требует дополнительного перехода на Youtube.com или скачивания видео материала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23</a:t>
            </a:r>
          </a:p>
        </p:txBody>
      </p:sp>
      <p:grpSp>
        <p:nvGrpSpPr>
          <p:cNvPr id="18" name="Group 55">
            <a:extLst>
              <a:ext uri="{FF2B5EF4-FFF2-40B4-BE49-F238E27FC236}">
                <a16:creationId xmlns:a16="http://schemas.microsoft.com/office/drawing/2014/main" id="{EFE5D09D-714B-4D0D-B58F-928A1B14D5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848" y="2265807"/>
            <a:ext cx="11191866" cy="6223279"/>
            <a:chOff x="1747" y="864"/>
            <a:chExt cx="9375" cy="5213"/>
          </a:xfrm>
        </p:grpSpPr>
        <p:pic>
          <p:nvPicPr>
            <p:cNvPr id="19" name="Picture 58">
              <a:extLst>
                <a:ext uri="{FF2B5EF4-FFF2-40B4-BE49-F238E27FC236}">
                  <a16:creationId xmlns:a16="http://schemas.microsoft.com/office/drawing/2014/main" id="{EAE77560-3AC9-4C76-8E07-36EE1E479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864"/>
              <a:ext cx="9375" cy="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7">
              <a:extLst>
                <a:ext uri="{FF2B5EF4-FFF2-40B4-BE49-F238E27FC236}">
                  <a16:creationId xmlns:a16="http://schemas.microsoft.com/office/drawing/2014/main" id="{3908036A-8F01-4710-91E1-9A4AAEDE2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" y="969"/>
              <a:ext cx="9082" cy="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6">
              <a:extLst>
                <a:ext uri="{FF2B5EF4-FFF2-40B4-BE49-F238E27FC236}">
                  <a16:creationId xmlns:a16="http://schemas.microsoft.com/office/drawing/2014/main" id="{45C5B4BE-2C7F-4CCC-8C66-EFD39C14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939"/>
              <a:ext cx="9142" cy="498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17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587841" y="5514385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На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главной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странице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в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верхнем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правом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углу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нажмите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на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ваши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Ф.И.О,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затем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увидите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лист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.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Выберите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>
                <a:solidFill>
                  <a:srgbClr val="645580"/>
                </a:solidFill>
                <a:latin typeface="Montserrat Semi-Bold"/>
              </a:rPr>
              <a:t>Grades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для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того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чтобы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следить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вашими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оценками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.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</a:t>
            </a:r>
            <a:r>
              <a:rPr lang="ru-RU" sz="4200" spc="84" dirty="0">
                <a:solidFill>
                  <a:srgbClr val="002060"/>
                </a:solidFill>
                <a:latin typeface="Montserrat Semi-Bold"/>
              </a:rPr>
              <a:t>4</a:t>
            </a:r>
            <a:endParaRPr lang="en-US" sz="4200" spc="84" dirty="0">
              <a:solidFill>
                <a:srgbClr val="002060"/>
              </a:solidFill>
              <a:latin typeface="Montserrat Semi-Bold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E469A7-653D-484E-B3FA-C3FB7337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5" y="2857500"/>
            <a:ext cx="10759799" cy="5489236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FF4FC3C0-70D4-44F0-A1A3-C0ACD1108633}"/>
              </a:ext>
            </a:extLst>
          </p:cNvPr>
          <p:cNvSpPr/>
          <p:nvPr/>
        </p:nvSpPr>
        <p:spPr>
          <a:xfrm>
            <a:off x="9982200" y="3619500"/>
            <a:ext cx="1000794" cy="3810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0784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587841" y="5514385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17447" y="2633791"/>
            <a:ext cx="467995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Здесь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можете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увидеть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ваши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оценки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лабораторные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работы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домашние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задания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экзамены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тесты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,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посещаемость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и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т.д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.. 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</a:t>
            </a:r>
            <a:r>
              <a:rPr lang="ru-RU" sz="4200" spc="84" dirty="0">
                <a:solidFill>
                  <a:srgbClr val="002060"/>
                </a:solidFill>
                <a:latin typeface="Montserrat Semi-Bold"/>
              </a:rPr>
              <a:t>5</a:t>
            </a:r>
            <a:endParaRPr lang="en-US" sz="4200" spc="84" dirty="0">
              <a:solidFill>
                <a:srgbClr val="002060"/>
              </a:solidFill>
              <a:latin typeface="Montserrat Semi-Bold"/>
            </a:endParaRPr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B16884-830B-49DC-913D-CF05A955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0" y="2173757"/>
            <a:ext cx="11690127" cy="59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8587841" y="5514385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ИНСТРУКЦИИ ПО ИСПОЛЬЗОВАНИЮ MOODLE ДЛЯ УЧЕБНОГО ПРОЦЕССА В РЕЖИМЕ ДОТ В</a:t>
            </a:r>
          </a:p>
          <a:p>
            <a:pPr marR="384175">
              <a:lnSpc>
                <a:spcPts val="2520"/>
              </a:lnSpc>
              <a:spcBef>
                <a:spcPct val="0"/>
              </a:spcBef>
            </a:pPr>
            <a:r>
              <a:rPr lang="ru-KZ" sz="1600" spc="270" dirty="0">
                <a:solidFill>
                  <a:srgbClr val="A6A6A6"/>
                </a:solidFill>
                <a:latin typeface="Montserrat"/>
              </a:rPr>
              <a:t>«ASTANA IT UNIVERSITY»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649200" y="2628900"/>
            <a:ext cx="49087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До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окончания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срока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здачи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лабораторной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работы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есть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возможность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удалить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или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внести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изменения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отредактировать) вашу работу.</a:t>
            </a:r>
            <a:endParaRPr lang="kk-KZ" sz="2400" dirty="0">
              <a:solidFill>
                <a:srgbClr val="00206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endParaRPr lang="kk-KZ" sz="2400" dirty="0">
              <a:solidFill>
                <a:srgbClr val="002060"/>
              </a:solidFill>
              <a:latin typeface="Montserrat Semi-Bold"/>
            </a:endParaRPr>
          </a:p>
          <a:p>
            <a:pPr>
              <a:lnSpc>
                <a:spcPts val="2400"/>
              </a:lnSpc>
              <a:spcBef>
                <a:spcPct val="0"/>
              </a:spcBef>
              <a:defRPr/>
            </a:pP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После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завершения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лабор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а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торной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работы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вы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можете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посмотреть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свои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оценки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и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замечания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(комментарии). 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2</a:t>
            </a:r>
            <a:r>
              <a:rPr lang="ru-RU" sz="4200" spc="84" dirty="0">
                <a:solidFill>
                  <a:srgbClr val="002060"/>
                </a:solidFill>
                <a:latin typeface="Montserrat Semi-Bold"/>
              </a:rPr>
              <a:t>6</a:t>
            </a:r>
            <a:endParaRPr lang="en-US" sz="4200" spc="84" dirty="0">
              <a:solidFill>
                <a:srgbClr val="002060"/>
              </a:solidFill>
              <a:latin typeface="Montserrat Semi-Bold"/>
            </a:endParaRP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477599-3899-4FB4-933E-4CA65DF4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2" y="2285675"/>
            <a:ext cx="11232187" cy="57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0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1"/>
            <a:ext cx="1823188" cy="923790"/>
            <a:chOff x="0" y="-1"/>
            <a:chExt cx="2430917" cy="1231719"/>
          </a:xfrm>
        </p:grpSpPr>
        <p:sp>
          <p:nvSpPr>
            <p:cNvPr id="3" name="AutoShape 3"/>
            <p:cNvSpPr/>
            <p:nvPr/>
          </p:nvSpPr>
          <p:spPr>
            <a:xfrm>
              <a:off x="0" y="-1"/>
              <a:ext cx="68717" cy="1231718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0042" y="2919963"/>
            <a:ext cx="12607915" cy="44217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4350" y="2071217"/>
            <a:ext cx="17259300" cy="38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В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появившемся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окне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списке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приложений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Microsoft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выберите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>
                <a:solidFill>
                  <a:srgbClr val="645580"/>
                </a:solidFill>
                <a:latin typeface="Montserrat Semi-Bold"/>
              </a:rPr>
              <a:t>Teams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запустите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 Semi-Bold"/>
              </a:rPr>
              <a:t>приложение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5588" y="7785588"/>
            <a:ext cx="938252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2. </a:t>
            </a: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Запуск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</a:t>
            </a: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приложения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</a:t>
            </a:r>
            <a:r>
              <a:rPr lang="en-US" sz="2400" i="1" dirty="0" err="1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через</a:t>
            </a:r>
            <a:r>
              <a:rPr lang="en-US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 Office Online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12828" y="2708592"/>
            <a:ext cx="15460432" cy="5960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895"/>
              </a:lnSpc>
            </a:pPr>
            <a:r>
              <a:rPr lang="ru-RU" sz="4000" dirty="0">
                <a:solidFill>
                  <a:srgbClr val="002060"/>
                </a:solidFill>
                <a:latin typeface="Montserrat Semi-Bold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Montserrat Semi-Bold"/>
              </a:rPr>
              <a:t>.</a:t>
            </a:r>
            <a:r>
              <a:rPr lang="ru-RU" sz="4000" dirty="0">
                <a:solidFill>
                  <a:srgbClr val="002060"/>
                </a:solidFill>
                <a:latin typeface="Montserrat Semi-Bold"/>
              </a:rPr>
              <a:t>Вход в систему через </a:t>
            </a:r>
            <a:r>
              <a:rPr lang="ru-RU" sz="4000" dirty="0">
                <a:solidFill>
                  <a:srgbClr val="645580"/>
                </a:solidFill>
                <a:latin typeface="Montserrat Semi-Bold"/>
              </a:rPr>
              <a:t>приложение для ПК</a:t>
            </a:r>
            <a:r>
              <a:rPr lang="ru-RU" sz="4000" dirty="0">
                <a:solidFill>
                  <a:srgbClr val="002060"/>
                </a:solidFill>
                <a:latin typeface="Montserrat Semi-Bold"/>
              </a:rPr>
              <a:t>: Запустите приложение на компьютере</a:t>
            </a:r>
            <a:r>
              <a:rPr lang="en-US" sz="4000" dirty="0">
                <a:solidFill>
                  <a:srgbClr val="002060"/>
                </a:solidFill>
                <a:latin typeface="Montserrat Semi-Bold"/>
              </a:rPr>
              <a:t>:</a:t>
            </a:r>
            <a:endParaRPr lang="ru-RU" sz="4000" dirty="0">
              <a:solidFill>
                <a:srgbClr val="002060"/>
              </a:solidFill>
              <a:latin typeface="Montserrat Semi-Bold"/>
            </a:endParaRPr>
          </a:p>
          <a:p>
            <a:pPr marL="0" lvl="0" indent="0">
              <a:lnSpc>
                <a:spcPts val="4895"/>
              </a:lnSpc>
            </a:pPr>
            <a:endParaRPr lang="ru-RU" sz="4450" dirty="0">
              <a:solidFill>
                <a:srgbClr val="002060"/>
              </a:solidFill>
              <a:latin typeface="Montserrat Semi-Bold"/>
            </a:endParaRPr>
          </a:p>
          <a:p>
            <a:pPr marL="0" lvl="0" indent="0">
              <a:lnSpc>
                <a:spcPts val="4895"/>
              </a:lnSpc>
            </a:pPr>
            <a:endParaRPr lang="en-US" sz="4450" dirty="0">
              <a:solidFill>
                <a:srgbClr val="002060"/>
              </a:solidFill>
              <a:latin typeface="Montserrat Semi-Bold"/>
            </a:endParaRPr>
          </a:p>
          <a:p>
            <a:r>
              <a:rPr lang="kk-KZ" sz="40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-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Если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у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вас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sz="2400" dirty="0">
                <a:solidFill>
                  <a:srgbClr val="645580"/>
                </a:solidFill>
                <a:latin typeface="Montserrat Semi-Bold"/>
              </a:rPr>
              <a:t>Windows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,</a:t>
            </a:r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kk-KZ" sz="2400" dirty="0" err="1">
                <a:solidFill>
                  <a:srgbClr val="002060"/>
                </a:solidFill>
                <a:latin typeface="Montserrat Semi-Bold"/>
              </a:rPr>
              <a:t>наж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мите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Пуск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 &gt; Microsoft Teams</a:t>
            </a:r>
            <a:endParaRPr lang="ru-RU" sz="2400" dirty="0">
              <a:solidFill>
                <a:srgbClr val="002060"/>
              </a:solidFill>
              <a:latin typeface="Montserrat Semi-Bold"/>
            </a:endParaRPr>
          </a:p>
          <a:p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r>
              <a:rPr lang="kk-KZ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-Если вы используете 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Mac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, откройте папку Приложения и нажмите на Microsoft 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endParaRPr lang="en-US" sz="3200" u="none" dirty="0">
              <a:solidFill>
                <a:srgbClr val="002060"/>
              </a:solidFill>
              <a:latin typeface="Montserrat Semi-Bold"/>
            </a:endParaRPr>
          </a:p>
          <a:p>
            <a:endParaRPr lang="en-US" sz="3200" u="none" dirty="0">
              <a:solidFill>
                <a:srgbClr val="002060"/>
              </a:solidFill>
              <a:latin typeface="Montserrat Semi-Bold"/>
            </a:endParaRPr>
          </a:p>
          <a:p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Для входа в систему авторизуйтесь, введя логин и пароль.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  <a:p>
            <a:endParaRPr lang="en-US" sz="2400" u="none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1445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61666" y="8750105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Future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of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Digital</a:t>
              </a:r>
              <a:r>
                <a:rPr lang="en-US" sz="1275">
                  <a:solidFill>
                    <a:srgbClr val="002060"/>
                  </a:solidFill>
                  <a:latin typeface="Montserrat"/>
                </a:rPr>
                <a:t> </a:t>
              </a:r>
              <a:r>
                <a:rPr lang="en-US" sz="1275">
                  <a:solidFill>
                    <a:srgbClr val="002060"/>
                  </a:solidFill>
                  <a:latin typeface="Montserrat Bold"/>
                </a:rPr>
                <a:t>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6202900" y="5343271"/>
            <a:ext cx="7192957" cy="215196"/>
            <a:chOff x="0" y="0"/>
            <a:chExt cx="9590610" cy="286927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0" y="128647"/>
              <a:ext cx="9590610" cy="29633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>
              <a:off x="0" y="0"/>
              <a:ext cx="613239" cy="286927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172700" y="2516604"/>
            <a:ext cx="7253693" cy="6233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384175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В случае если приложение не было ранее установлено, в правом верхнем углу нажмите на значок с вашей учетной записью и нажмите «Скачать классическое приложение»: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L="462280" marR="384175" indent="90170" algn="l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L="462280" marR="384175" indent="90170" algn="l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L="462280" marR="384175" indent="90170" algn="l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L="462280" marR="384175" indent="9017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spcBef>
                <a:spcPts val="5"/>
              </a:spcBef>
              <a:spcAft>
                <a:spcPts val="0"/>
              </a:spcAft>
              <a:buSzPts val="1200"/>
              <a:tabLst>
                <a:tab pos="912495" algn="l"/>
              </a:tabLst>
            </a:pP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Вход в систему через 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мобильное приложение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:</a:t>
            </a:r>
            <a:endParaRPr lang="en-US" sz="2400" dirty="0">
              <a:solidFill>
                <a:srgbClr val="002060"/>
              </a:solidFill>
              <a:latin typeface="Montserrat Semi-Bold"/>
            </a:endParaRPr>
          </a:p>
          <a:p>
            <a:pPr marR="384175" lvl="0">
              <a:spcBef>
                <a:spcPts val="5"/>
              </a:spcBef>
              <a:spcAft>
                <a:spcPts val="0"/>
              </a:spcAft>
              <a:buSzPts val="1200"/>
              <a:tabLst>
                <a:tab pos="912495" algn="l"/>
              </a:tabLst>
            </a:pPr>
            <a:endParaRPr lang="ru-KZ" sz="2400" dirty="0">
              <a:solidFill>
                <a:srgbClr val="002060"/>
              </a:solidFill>
              <a:latin typeface="Montserrat Semi-Bold"/>
            </a:endParaRPr>
          </a:p>
          <a:p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На мобильном устройстве загрузите приложение в </a:t>
            </a:r>
            <a:r>
              <a:rPr lang="ru-RU" sz="2400" dirty="0" err="1">
                <a:solidFill>
                  <a:srgbClr val="645580"/>
                </a:solidFill>
                <a:latin typeface="Montserrat Semi-Bold"/>
              </a:rPr>
              <a:t>App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 Store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или </a:t>
            </a:r>
            <a:r>
              <a:rPr lang="ru-RU" sz="2400" dirty="0">
                <a:solidFill>
                  <a:srgbClr val="645580"/>
                </a:solidFill>
                <a:latin typeface="Montserrat Semi-Bold"/>
              </a:rPr>
              <a:t>Google Play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. Для запуска коснитесь значка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Teams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. Затем войдите, используя логин и пароль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4190" y="7355411"/>
            <a:ext cx="7377828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3. Установка приложения для ПК</a:t>
            </a:r>
            <a:endParaRPr lang="en-US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347269" y="316230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06</a:t>
            </a:r>
          </a:p>
        </p:txBody>
      </p:sp>
      <p:pic>
        <p:nvPicPr>
          <p:cNvPr id="13" name="image11.png">
            <a:extLst>
              <a:ext uri="{FF2B5EF4-FFF2-40B4-BE49-F238E27FC236}">
                <a16:creationId xmlns:a16="http://schemas.microsoft.com/office/drawing/2014/main" id="{A429FCD1-FEF4-4469-A353-F59CA0623C1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530" y="2245550"/>
            <a:ext cx="8753148" cy="50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82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pic>
        <p:nvPicPr>
          <p:cNvPr id="13" name="image12.png">
            <a:extLst>
              <a:ext uri="{FF2B5EF4-FFF2-40B4-BE49-F238E27FC236}">
                <a16:creationId xmlns:a16="http://schemas.microsoft.com/office/drawing/2014/main" id="{48AE81CD-5987-4807-B64E-1E03D2F12E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441" y="2303006"/>
            <a:ext cx="10913118" cy="61750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A5FAB4-4362-40E7-AB39-2CD4A5146FD0}"/>
              </a:ext>
            </a:extLst>
          </p:cNvPr>
          <p:cNvSpPr txBox="1"/>
          <p:nvPr/>
        </p:nvSpPr>
        <p:spPr>
          <a:xfrm>
            <a:off x="6501854" y="1745526"/>
            <a:ext cx="4798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а.</a:t>
            </a:r>
            <a:r>
              <a:rPr lang="ru-RU" sz="2400" dirty="0" err="1">
                <a:solidFill>
                  <a:srgbClr val="645580"/>
                </a:solidFill>
                <a:latin typeface="Montserrat Semi-Bold"/>
              </a:rPr>
              <a:t>Интерфейс</a:t>
            </a:r>
            <a:r>
              <a:rPr lang="ru-RU" sz="2400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Montserrat Semi-Bold"/>
              </a:rPr>
              <a:t>Teams</a:t>
            </a:r>
            <a:r>
              <a:rPr lang="en-US" sz="2400" dirty="0">
                <a:solidFill>
                  <a:srgbClr val="002060"/>
                </a:solidFill>
                <a:latin typeface="Montserrat Semi-Bold"/>
              </a:rPr>
              <a:t>:</a:t>
            </a:r>
            <a:endParaRPr lang="ru-KZ" sz="2400" dirty="0">
              <a:solidFill>
                <a:srgbClr val="00206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330714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EF63C-4BD0-4BB5-8982-90D01C7B2991}"/>
              </a:ext>
            </a:extLst>
          </p:cNvPr>
          <p:cNvSpPr txBox="1"/>
          <p:nvPr/>
        </p:nvSpPr>
        <p:spPr>
          <a:xfrm>
            <a:off x="1219200" y="2465843"/>
            <a:ext cx="12268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4175"/>
            <a:r>
              <a:rPr lang="kk-KZ" dirty="0" err="1">
                <a:solidFill>
                  <a:srgbClr val="002060"/>
                </a:solidFill>
                <a:latin typeface="Montserrat Semi-Bold"/>
              </a:rPr>
              <a:t>Основная</a:t>
            </a:r>
            <a:r>
              <a:rPr lang="kk-KZ" dirty="0">
                <a:solidFill>
                  <a:srgbClr val="002060"/>
                </a:solidFill>
                <a:latin typeface="Montserrat Semi-Bold"/>
              </a:rPr>
              <a:t> панель </a:t>
            </a:r>
            <a:r>
              <a:rPr lang="ru-RU" dirty="0">
                <a:solidFill>
                  <a:srgbClr val="002060"/>
                </a:solidFill>
                <a:latin typeface="Montserrat Semi-Bold"/>
              </a:rPr>
              <a:t>для навигации по </a:t>
            </a:r>
            <a:r>
              <a:rPr lang="en-US" dirty="0">
                <a:solidFill>
                  <a:srgbClr val="002060"/>
                </a:solidFill>
                <a:latin typeface="Montserrat Semi-Bold"/>
              </a:rPr>
              <a:t>Microsoft Teams </a:t>
            </a:r>
            <a:r>
              <a:rPr lang="ru-RU" dirty="0">
                <a:solidFill>
                  <a:srgbClr val="002060"/>
                </a:solidFill>
                <a:latin typeface="Montserrat Semi-Bold"/>
              </a:rPr>
              <a:t>расположена слева по вертикали. </a:t>
            </a:r>
          </a:p>
          <a:p>
            <a:pPr marR="384175"/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/>
            <a:r>
              <a:rPr lang="ru-RU" dirty="0">
                <a:solidFill>
                  <a:srgbClr val="002060"/>
                </a:solidFill>
                <a:latin typeface="Montserrat Semi-Bold"/>
              </a:rPr>
              <a:t>Сверху вниз</a:t>
            </a:r>
            <a:r>
              <a:rPr lang="en-US" dirty="0">
                <a:solidFill>
                  <a:srgbClr val="002060"/>
                </a:solidFill>
                <a:latin typeface="Montserrat Semi-Bold"/>
              </a:rPr>
              <a:t>: </a:t>
            </a:r>
            <a:r>
              <a:rPr lang="ru-RU" dirty="0">
                <a:solidFill>
                  <a:srgbClr val="002060"/>
                </a:solidFill>
                <a:latin typeface="Montserrat Semi-Bold"/>
              </a:rPr>
              <a:t>«Действия», «Чат», «Команды», «Календарь», «Звонки», «Файлы», «Поиск приложений», «Добавление приложений», «Справка».</a:t>
            </a:r>
          </a:p>
          <a:p>
            <a:pPr marR="384175"/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/>
            <a:r>
              <a:rPr lang="ru-RU" dirty="0">
                <a:solidFill>
                  <a:srgbClr val="002060"/>
                </a:solidFill>
                <a:latin typeface="Montserrat Semi-Bold"/>
              </a:rPr>
              <a:t>В области рядом с панелью для навигации можно просматривать имеющиеся команды и чаты.</a:t>
            </a:r>
          </a:p>
          <a:p>
            <a:pPr marR="384175"/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/>
            <a:r>
              <a:rPr lang="ru-RU" dirty="0">
                <a:solidFill>
                  <a:srgbClr val="002060"/>
                </a:solidFill>
                <a:latin typeface="Montserrat Semi-Bold"/>
              </a:rPr>
              <a:t>В поле «Поиск» можно выполнить поиск по конкретным элементам или пользователям.</a:t>
            </a:r>
          </a:p>
          <a:p>
            <a:pPr marR="384175"/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/>
            <a:r>
              <a:rPr lang="ru-RU" dirty="0">
                <a:solidFill>
                  <a:srgbClr val="002060"/>
                </a:solidFill>
                <a:latin typeface="Montserrat Semi-Bold"/>
              </a:rPr>
              <a:t>С помощью функции «Управление параметрами профиля» можно менять настройки приложения, фотографию или скачать приложение.</a:t>
            </a:r>
          </a:p>
          <a:p>
            <a:pPr marR="384175"/>
            <a:endParaRPr lang="ru-RU" dirty="0">
              <a:solidFill>
                <a:srgbClr val="002060"/>
              </a:solidFill>
              <a:latin typeface="Montserrat Semi-Bold"/>
            </a:endParaRPr>
          </a:p>
          <a:p>
            <a:pPr marR="384175"/>
            <a:r>
              <a:rPr lang="ru-RU" dirty="0">
                <a:solidFill>
                  <a:srgbClr val="002060"/>
                </a:solidFill>
                <a:latin typeface="Montserrat Semi-Bold"/>
              </a:rPr>
              <a:t>Интерфейс чата состоит из следующих кнопок (слева направо)</a:t>
            </a:r>
            <a:r>
              <a:rPr lang="en-US" dirty="0">
                <a:solidFill>
                  <a:srgbClr val="002060"/>
                </a:solidFill>
                <a:latin typeface="Montserrat Semi-Bold"/>
              </a:rPr>
              <a:t>:</a:t>
            </a:r>
            <a:r>
              <a:rPr lang="kk-KZ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en-US" dirty="0">
                <a:solidFill>
                  <a:srgbClr val="002060"/>
                </a:solidFill>
                <a:latin typeface="Montserrat Semi-Bold"/>
              </a:rPr>
              <a:t> </a:t>
            </a:r>
            <a:r>
              <a:rPr lang="ru-RU" dirty="0">
                <a:solidFill>
                  <a:srgbClr val="002060"/>
                </a:solidFill>
                <a:latin typeface="Montserrat Semi-Bold"/>
              </a:rPr>
              <a:t>«Формат», «Прикрепить», «Эмодзи», «</a:t>
            </a:r>
            <a:r>
              <a:rPr lang="en-US" dirty="0">
                <a:solidFill>
                  <a:srgbClr val="002060"/>
                </a:solidFill>
                <a:latin typeface="Montserrat Semi-Bold"/>
              </a:rPr>
              <a:t>GIF</a:t>
            </a:r>
            <a:r>
              <a:rPr lang="ru-RU" dirty="0">
                <a:solidFill>
                  <a:srgbClr val="002060"/>
                </a:solidFill>
                <a:latin typeface="Montserrat Semi-Bold"/>
              </a:rPr>
              <a:t>», «Стикеры», «Провести собрание», «Приложение».</a:t>
            </a:r>
            <a:endParaRPr lang="ru-KZ" dirty="0">
              <a:solidFill>
                <a:srgbClr val="00206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87359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2.png">
            <a:extLst>
              <a:ext uri="{FF2B5EF4-FFF2-40B4-BE49-F238E27FC236}">
                <a16:creationId xmlns:a16="http://schemas.microsoft.com/office/drawing/2014/main" id="{48AE81CD-5987-4807-B64E-1E03D2F12E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9560" y="-152400"/>
            <a:ext cx="18806160" cy="107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0462" y="8809672"/>
            <a:ext cx="1823188" cy="923789"/>
            <a:chOff x="0" y="0"/>
            <a:chExt cx="2430917" cy="123171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209" cy="1176050"/>
            </a:xfrm>
            <a:prstGeom prst="rect">
              <a:avLst/>
            </a:prstGeom>
            <a:solidFill>
              <a:srgbClr val="002060"/>
            </a:solidFill>
          </p:spPr>
          <p:txBody>
            <a:bodyPr/>
            <a:lstStyle/>
            <a:p>
              <a:endParaRPr lang="ru-KZ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8971" y="331471"/>
              <a:ext cx="1901946" cy="900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4"/>
                </a:lnSpc>
              </a:pPr>
              <a:r>
                <a:rPr lang="en-US" sz="1275">
                  <a:solidFill>
                    <a:srgbClr val="002060"/>
                  </a:solidFill>
                  <a:latin typeface="Montserrat"/>
                </a:rPr>
                <a:t>The Future of Digital Kazakhstan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8873149" y="423521"/>
            <a:ext cx="427402" cy="16344900"/>
            <a:chOff x="0" y="0"/>
            <a:chExt cx="569870" cy="21793200"/>
          </a:xfrm>
          <a:solidFill>
            <a:srgbClr val="002060"/>
          </a:solidFill>
        </p:grpSpPr>
        <p:sp>
          <p:nvSpPr>
            <p:cNvPr id="6" name="AutoShape 6"/>
            <p:cNvSpPr/>
            <p:nvPr/>
          </p:nvSpPr>
          <p:spPr>
            <a:xfrm>
              <a:off x="255507" y="0"/>
              <a:ext cx="58855" cy="21793200"/>
            </a:xfrm>
            <a:prstGeom prst="rect">
              <a:avLst/>
            </a:prstGeom>
            <a:grpFill/>
          </p:spPr>
        </p:sp>
        <p:sp>
          <p:nvSpPr>
            <p:cNvPr id="7" name="AutoShape 7"/>
            <p:cNvSpPr/>
            <p:nvPr/>
          </p:nvSpPr>
          <p:spPr>
            <a:xfrm rot="-5400000">
              <a:off x="-324045" y="324045"/>
              <a:ext cx="1217960" cy="569870"/>
            </a:xfrm>
            <a:prstGeom prst="rect">
              <a:avLst/>
            </a:pr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1028700" y="8863965"/>
            <a:ext cx="3420611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spc="84" dirty="0">
                <a:solidFill>
                  <a:srgbClr val="002060"/>
                </a:solidFill>
                <a:latin typeface="Montserrat Semi-Bold"/>
              </a:rPr>
              <a:t>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181100"/>
            <a:ext cx="15744560" cy="62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2520"/>
              </a:lnSpc>
              <a:spcBef>
                <a:spcPct val="0"/>
              </a:spcBef>
            </a:pPr>
            <a:r>
              <a:rPr lang="en-US" sz="1600" spc="270" dirty="0">
                <a:solidFill>
                  <a:srgbClr val="A6A6A6"/>
                </a:solidFill>
                <a:latin typeface="Montserrat"/>
              </a:rPr>
              <a:t> ИНТЕРФЕЙС MICROSOFT TEAMS И ОСНОВНЫЕ ВОЗМОЖНОСТИ ПРИЛОЖЕНИЯ ВХОД В СИСТЕМУ:</a:t>
            </a:r>
          </a:p>
          <a:p>
            <a:pPr lvl="0" indent="0">
              <a:lnSpc>
                <a:spcPts val="2520"/>
              </a:lnSpc>
              <a:spcBef>
                <a:spcPct val="0"/>
              </a:spcBef>
            </a:pPr>
            <a:endParaRPr lang="en-US" sz="1600" spc="270" dirty="0">
              <a:solidFill>
                <a:srgbClr val="A6A6A6"/>
              </a:solidFill>
              <a:latin typeface="Montserrat"/>
            </a:endParaRPr>
          </a:p>
        </p:txBody>
      </p:sp>
      <p:pic>
        <p:nvPicPr>
          <p:cNvPr id="11" name="image22.png">
            <a:extLst>
              <a:ext uri="{FF2B5EF4-FFF2-40B4-BE49-F238E27FC236}">
                <a16:creationId xmlns:a16="http://schemas.microsoft.com/office/drawing/2014/main" id="{D30BD78F-66B7-40A2-B2C6-61B243028B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780" y="1798454"/>
            <a:ext cx="8534400" cy="5676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195120-006B-4EB0-9B9F-A902D32D3F71}"/>
              </a:ext>
            </a:extLst>
          </p:cNvPr>
          <p:cNvSpPr txBox="1"/>
          <p:nvPr/>
        </p:nvSpPr>
        <p:spPr>
          <a:xfrm>
            <a:off x="4572000" y="7653263"/>
            <a:ext cx="9144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Bef>
                <a:spcPct val="0"/>
              </a:spcBef>
            </a:pP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Рисунок </a:t>
            </a:r>
            <a:r>
              <a:rPr lang="kk-KZ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5</a:t>
            </a:r>
            <a:r>
              <a:rPr lang="ru-RU" sz="2400" i="1" dirty="0">
                <a:solidFill>
                  <a:srgbClr val="645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Italics"/>
              </a:rPr>
              <a:t>. Присоединиться к собранию</a:t>
            </a:r>
            <a:endParaRPr lang="ru-KZ" sz="2400" i="1" dirty="0">
              <a:solidFill>
                <a:srgbClr val="645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87776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1426</Words>
  <Application>Microsoft Office PowerPoint</Application>
  <PresentationFormat>Произвольный</PresentationFormat>
  <Paragraphs>194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Montserrat Semi-Bold</vt:lpstr>
      <vt:lpstr>Montserrat Bold</vt:lpstr>
      <vt:lpstr>Montserrat</vt:lpstr>
      <vt:lpstr>Calibri</vt:lpstr>
      <vt:lpstr>Arial</vt:lpstr>
      <vt:lpstr>Montserrat Semi-Bold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толотлотло</dc:title>
  <cp:lastModifiedBy>Ainur Bakenova</cp:lastModifiedBy>
  <cp:revision>12</cp:revision>
  <dcterms:created xsi:type="dcterms:W3CDTF">2006-08-16T00:00:00Z</dcterms:created>
  <dcterms:modified xsi:type="dcterms:W3CDTF">2021-09-01T11:51:33Z</dcterms:modified>
  <dc:identifier>DAEor3_zabc</dc:identifier>
</cp:coreProperties>
</file>