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sldIdLst>
    <p:sldId id="375" r:id="rId2"/>
    <p:sldId id="373" r:id="rId3"/>
    <p:sldId id="374" r:id="rId4"/>
    <p:sldId id="258" r:id="rId5"/>
    <p:sldId id="269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47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Montserrat" panose="020B0604020202020204" charset="-52"/>
      <p:regular r:id="rId37"/>
      <p:bold r:id="rId38"/>
      <p:italic r:id="rId39"/>
      <p:boldItalic r:id="rId40"/>
    </p:embeddedFont>
    <p:embeddedFont>
      <p:font typeface="Montserrat Black" panose="020B0604020202020204" charset="-52"/>
      <p:bold r:id="rId41"/>
      <p:italic r:id="rId42"/>
      <p:boldItalic r:id="rId43"/>
    </p:embeddedFont>
    <p:embeddedFont>
      <p:font typeface="Montserrat ExtraBold" panose="020B0604020202020204" charset="-52"/>
      <p:bold r:id="rId44"/>
      <p:italic r:id="rId45"/>
      <p:boldItalic r:id="rId46"/>
    </p:embeddedFont>
    <p:embeddedFont>
      <p:font typeface="Montserrat Medium" panose="020B0604020202020204" charset="-52"/>
      <p:regular r:id="rId47"/>
      <p:italic r:id="rId48"/>
    </p:embeddedFont>
  </p:embeddedFontLst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88F9"/>
    <a:srgbClr val="54A3FB"/>
    <a:srgbClr val="0000FF"/>
    <a:srgbClr val="F71731"/>
    <a:srgbClr val="9E9D24"/>
    <a:srgbClr val="2ABDF2"/>
    <a:srgbClr val="3D9E47"/>
    <a:srgbClr val="359FCE"/>
    <a:srgbClr val="77BA40"/>
    <a:srgbClr val="1F4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6"/>
  </p:normalViewPr>
  <p:slideViewPr>
    <p:cSldViewPr snapToGrid="0" snapToObjects="1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8F63DB-DF81-C24F-B59C-56264A32C4C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D0F81E-B3FF-724A-ACE8-E24F52C42209}">
      <dgm:prSet/>
      <dgm:spPr/>
      <dgm:t>
        <a:bodyPr/>
        <a:lstStyle/>
        <a:p>
          <a:pPr algn="just"/>
          <a:r>
            <a:rPr lang="ru-RU" dirty="0">
              <a:latin typeface="Montserrat" pitchFamily="2" charset="0"/>
            </a:rPr>
            <a:t>В Лондонском Коммюнике Министров образования стран-участниц Болонского процесса (2007 г.) содержится </a:t>
          </a:r>
          <a:r>
            <a:rPr lang="ru-RU" b="1" dirty="0">
              <a:latin typeface="Montserrat" pitchFamily="2" charset="0"/>
            </a:rPr>
            <a:t>первое упоминание о «</a:t>
          </a:r>
          <a:r>
            <a:rPr lang="ru-RU" b="1" dirty="0" err="1">
              <a:latin typeface="Montserrat" pitchFamily="2" charset="0"/>
            </a:rPr>
            <a:t>студентоцентрированном</a:t>
          </a:r>
          <a:r>
            <a:rPr lang="ru-RU" b="1" dirty="0">
              <a:latin typeface="Montserrat" pitchFamily="2" charset="0"/>
            </a:rPr>
            <a:t> обучении, базирующемся на результатах». </a:t>
          </a:r>
          <a:endParaRPr lang="ru-KZ" b="1" dirty="0">
            <a:latin typeface="Montserrat" pitchFamily="2" charset="0"/>
          </a:endParaRPr>
        </a:p>
      </dgm:t>
    </dgm:pt>
    <dgm:pt modelId="{D56ED32A-4C9B-D448-93A8-4A636CFADBDD}" type="parTrans" cxnId="{20B8D772-3DE4-1E49-8325-139CFCDE26B7}">
      <dgm:prSet/>
      <dgm:spPr/>
      <dgm:t>
        <a:bodyPr/>
        <a:lstStyle/>
        <a:p>
          <a:pPr algn="just"/>
          <a:endParaRPr lang="ru-RU">
            <a:latin typeface="Montserrat" pitchFamily="2" charset="0"/>
          </a:endParaRPr>
        </a:p>
      </dgm:t>
    </dgm:pt>
    <dgm:pt modelId="{90351FCB-2FCD-134B-B717-D0268B61893F}" type="sibTrans" cxnId="{20B8D772-3DE4-1E49-8325-139CFCDE26B7}">
      <dgm:prSet/>
      <dgm:spPr/>
      <dgm:t>
        <a:bodyPr/>
        <a:lstStyle/>
        <a:p>
          <a:pPr algn="just"/>
          <a:endParaRPr lang="ru-RU">
            <a:latin typeface="Montserrat" pitchFamily="2" charset="0"/>
          </a:endParaRPr>
        </a:p>
      </dgm:t>
    </dgm:pt>
    <dgm:pt modelId="{84BA03F5-0580-CE47-A1BE-0F4416A5B851}">
      <dgm:prSet/>
      <dgm:spPr/>
      <dgm:t>
        <a:bodyPr/>
        <a:lstStyle/>
        <a:p>
          <a:pPr algn="just"/>
          <a:r>
            <a:rPr lang="ru-RU" dirty="0">
              <a:latin typeface="Montserrat" pitchFamily="2" charset="0"/>
            </a:rPr>
            <a:t>В Коммюнике европейских министров, ответственных за высшее образование (</a:t>
          </a:r>
          <a:r>
            <a:rPr lang="ru-RU" dirty="0" err="1">
              <a:latin typeface="Montserrat" pitchFamily="2" charset="0"/>
            </a:rPr>
            <a:t>Левен</a:t>
          </a:r>
          <a:r>
            <a:rPr lang="ru-RU" dirty="0">
              <a:latin typeface="Montserrat" pitchFamily="2" charset="0"/>
            </a:rPr>
            <a:t>, 2009 г.) среди приоритетов для Европейского пространства высшего образования на следующее десятилетие </a:t>
          </a:r>
          <a:r>
            <a:rPr lang="ru-RU" b="1" dirty="0">
              <a:latin typeface="Montserrat" pitchFamily="2" charset="0"/>
            </a:rPr>
            <a:t>определено </a:t>
          </a:r>
          <a:r>
            <a:rPr lang="ru-RU" b="1" dirty="0" err="1">
              <a:latin typeface="Montserrat" pitchFamily="2" charset="0"/>
            </a:rPr>
            <a:t>студентоцентрированное</a:t>
          </a:r>
          <a:r>
            <a:rPr lang="ru-RU" b="1" dirty="0">
              <a:latin typeface="Montserrat" pitchFamily="2" charset="0"/>
            </a:rPr>
            <a:t> обучение: «личностно-ориентированное обучение поможет студентам развить компетенции и быть конкурентоспособным на рынке труда и дает  им возможность стать активными и ответственными гражданами». </a:t>
          </a:r>
          <a:endParaRPr lang="ru-KZ" b="1" dirty="0">
            <a:latin typeface="Montserrat" pitchFamily="2" charset="0"/>
          </a:endParaRPr>
        </a:p>
      </dgm:t>
    </dgm:pt>
    <dgm:pt modelId="{5FAE4574-2BB2-C34F-95B9-69B489A32E22}" type="parTrans" cxnId="{0AAFA421-FD90-EE4F-97D7-BB48C7462795}">
      <dgm:prSet/>
      <dgm:spPr/>
      <dgm:t>
        <a:bodyPr/>
        <a:lstStyle/>
        <a:p>
          <a:pPr algn="just"/>
          <a:endParaRPr lang="ru-RU">
            <a:latin typeface="Montserrat" pitchFamily="2" charset="0"/>
          </a:endParaRPr>
        </a:p>
      </dgm:t>
    </dgm:pt>
    <dgm:pt modelId="{E1B075DE-0B61-3644-9771-BD6754D00CA5}" type="sibTrans" cxnId="{0AAFA421-FD90-EE4F-97D7-BB48C7462795}">
      <dgm:prSet/>
      <dgm:spPr/>
      <dgm:t>
        <a:bodyPr/>
        <a:lstStyle/>
        <a:p>
          <a:pPr algn="just"/>
          <a:endParaRPr lang="ru-RU">
            <a:latin typeface="Montserrat" pitchFamily="2" charset="0"/>
          </a:endParaRPr>
        </a:p>
      </dgm:t>
    </dgm:pt>
    <dgm:pt modelId="{AFA08A17-D772-384B-BF81-933094FEA70F}">
      <dgm:prSet/>
      <dgm:spPr/>
      <dgm:t>
        <a:bodyPr/>
        <a:lstStyle/>
        <a:p>
          <a:pPr algn="just"/>
          <a:r>
            <a:rPr lang="ru-RU" dirty="0">
              <a:latin typeface="Montserrat" pitchFamily="2" charset="0"/>
            </a:rPr>
            <a:t>На конференции Министров образования стран-участниц Болонского процесса в (Ереване, 2015 г.) был </a:t>
          </a:r>
          <a:r>
            <a:rPr lang="ru-RU" b="1" dirty="0">
              <a:latin typeface="Montserrat" pitchFamily="2" charset="0"/>
            </a:rPr>
            <a:t>определен более развернутый формат всемерного распространения </a:t>
          </a:r>
          <a:r>
            <a:rPr lang="ru-RU" b="1" dirty="0" err="1">
              <a:latin typeface="Montserrat" pitchFamily="2" charset="0"/>
            </a:rPr>
            <a:t>студентоориентированного</a:t>
          </a:r>
          <a:r>
            <a:rPr lang="ru-RU" b="1" dirty="0">
              <a:latin typeface="Montserrat" pitchFamily="2" charset="0"/>
            </a:rPr>
            <a:t> обучения в университетском образовании.</a:t>
          </a:r>
          <a:endParaRPr lang="ru-KZ" b="1" dirty="0">
            <a:latin typeface="Montserrat" pitchFamily="2" charset="0"/>
          </a:endParaRPr>
        </a:p>
      </dgm:t>
    </dgm:pt>
    <dgm:pt modelId="{34F1F6D3-FE55-5841-947D-11A0FEE363F9}" type="parTrans" cxnId="{E31504EA-D1B6-D341-B833-C9248A539B8D}">
      <dgm:prSet/>
      <dgm:spPr/>
      <dgm:t>
        <a:bodyPr/>
        <a:lstStyle/>
        <a:p>
          <a:pPr algn="just"/>
          <a:endParaRPr lang="ru-RU">
            <a:latin typeface="Montserrat" pitchFamily="2" charset="0"/>
          </a:endParaRPr>
        </a:p>
      </dgm:t>
    </dgm:pt>
    <dgm:pt modelId="{14AE12AB-2E18-E04B-AB1D-747CC56BB828}" type="sibTrans" cxnId="{E31504EA-D1B6-D341-B833-C9248A539B8D}">
      <dgm:prSet/>
      <dgm:spPr/>
      <dgm:t>
        <a:bodyPr/>
        <a:lstStyle/>
        <a:p>
          <a:pPr algn="just"/>
          <a:endParaRPr lang="ru-RU">
            <a:latin typeface="Montserrat" pitchFamily="2" charset="0"/>
          </a:endParaRPr>
        </a:p>
      </dgm:t>
    </dgm:pt>
    <dgm:pt modelId="{3B48B7E6-2F14-8045-8F18-841A0E183948}" type="pres">
      <dgm:prSet presAssocID="{DB8F63DB-DF81-C24F-B59C-56264A32C4C8}" presName="vert0" presStyleCnt="0">
        <dgm:presLayoutVars>
          <dgm:dir/>
          <dgm:animOne val="branch"/>
          <dgm:animLvl val="lvl"/>
        </dgm:presLayoutVars>
      </dgm:prSet>
      <dgm:spPr/>
    </dgm:pt>
    <dgm:pt modelId="{32A46E36-C262-904F-836B-0EA5C96CC827}" type="pres">
      <dgm:prSet presAssocID="{D4D0F81E-B3FF-724A-ACE8-E24F52C42209}" presName="thickLine" presStyleLbl="alignNode1" presStyleIdx="0" presStyleCnt="3"/>
      <dgm:spPr/>
    </dgm:pt>
    <dgm:pt modelId="{BF6EC624-CAC3-6444-A820-6E719943B9E0}" type="pres">
      <dgm:prSet presAssocID="{D4D0F81E-B3FF-724A-ACE8-E24F52C42209}" presName="horz1" presStyleCnt="0"/>
      <dgm:spPr/>
    </dgm:pt>
    <dgm:pt modelId="{6C77D6BA-10C2-CB44-A3CC-13C67B3FDE13}" type="pres">
      <dgm:prSet presAssocID="{D4D0F81E-B3FF-724A-ACE8-E24F52C42209}" presName="tx1" presStyleLbl="revTx" presStyleIdx="0" presStyleCnt="3" custScaleY="53272"/>
      <dgm:spPr/>
    </dgm:pt>
    <dgm:pt modelId="{AF6BD080-014A-354E-AF50-65ABBD076554}" type="pres">
      <dgm:prSet presAssocID="{D4D0F81E-B3FF-724A-ACE8-E24F52C42209}" presName="vert1" presStyleCnt="0"/>
      <dgm:spPr/>
    </dgm:pt>
    <dgm:pt modelId="{56FF7F74-8369-CB48-97D6-77E973D382BE}" type="pres">
      <dgm:prSet presAssocID="{84BA03F5-0580-CE47-A1BE-0F4416A5B851}" presName="thickLine" presStyleLbl="alignNode1" presStyleIdx="1" presStyleCnt="3"/>
      <dgm:spPr/>
    </dgm:pt>
    <dgm:pt modelId="{F97FA692-0C41-974D-974F-7F5ADDF45847}" type="pres">
      <dgm:prSet presAssocID="{84BA03F5-0580-CE47-A1BE-0F4416A5B851}" presName="horz1" presStyleCnt="0"/>
      <dgm:spPr/>
    </dgm:pt>
    <dgm:pt modelId="{9020707A-2E1F-AE4A-A53C-2A7AE83B1BB9}" type="pres">
      <dgm:prSet presAssocID="{84BA03F5-0580-CE47-A1BE-0F4416A5B851}" presName="tx1" presStyleLbl="revTx" presStyleIdx="1" presStyleCnt="3"/>
      <dgm:spPr/>
    </dgm:pt>
    <dgm:pt modelId="{1280F145-D77F-6242-BD0A-107D7624D749}" type="pres">
      <dgm:prSet presAssocID="{84BA03F5-0580-CE47-A1BE-0F4416A5B851}" presName="vert1" presStyleCnt="0"/>
      <dgm:spPr/>
    </dgm:pt>
    <dgm:pt modelId="{CACEBBF5-EF95-6C42-B479-9AC07921CAD5}" type="pres">
      <dgm:prSet presAssocID="{AFA08A17-D772-384B-BF81-933094FEA70F}" presName="thickLine" presStyleLbl="alignNode1" presStyleIdx="2" presStyleCnt="3"/>
      <dgm:spPr/>
    </dgm:pt>
    <dgm:pt modelId="{5974ACD6-5BC0-B54F-93BC-1E377AEAEA1F}" type="pres">
      <dgm:prSet presAssocID="{AFA08A17-D772-384B-BF81-933094FEA70F}" presName="horz1" presStyleCnt="0"/>
      <dgm:spPr/>
    </dgm:pt>
    <dgm:pt modelId="{DF3483EE-C56F-C14F-B79F-2B5EF1318A8B}" type="pres">
      <dgm:prSet presAssocID="{AFA08A17-D772-384B-BF81-933094FEA70F}" presName="tx1" presStyleLbl="revTx" presStyleIdx="2" presStyleCnt="3"/>
      <dgm:spPr/>
    </dgm:pt>
    <dgm:pt modelId="{0FFF6C24-736A-CE4B-ACA2-B4BA6811CABE}" type="pres">
      <dgm:prSet presAssocID="{AFA08A17-D772-384B-BF81-933094FEA70F}" presName="vert1" presStyleCnt="0"/>
      <dgm:spPr/>
    </dgm:pt>
  </dgm:ptLst>
  <dgm:cxnLst>
    <dgm:cxn modelId="{0AAFA421-FD90-EE4F-97D7-BB48C7462795}" srcId="{DB8F63DB-DF81-C24F-B59C-56264A32C4C8}" destId="{84BA03F5-0580-CE47-A1BE-0F4416A5B851}" srcOrd="1" destOrd="0" parTransId="{5FAE4574-2BB2-C34F-95B9-69B489A32E22}" sibTransId="{E1B075DE-0B61-3644-9771-BD6754D00CA5}"/>
    <dgm:cxn modelId="{AF6DFD33-6948-F340-828E-1FDE3D25C27C}" type="presOf" srcId="{AFA08A17-D772-384B-BF81-933094FEA70F}" destId="{DF3483EE-C56F-C14F-B79F-2B5EF1318A8B}" srcOrd="0" destOrd="0" presId="urn:microsoft.com/office/officeart/2008/layout/LinedList"/>
    <dgm:cxn modelId="{249AA23E-A864-6248-9313-C1AE5EF755C3}" type="presOf" srcId="{DB8F63DB-DF81-C24F-B59C-56264A32C4C8}" destId="{3B48B7E6-2F14-8045-8F18-841A0E183948}" srcOrd="0" destOrd="0" presId="urn:microsoft.com/office/officeart/2008/layout/LinedList"/>
    <dgm:cxn modelId="{20B8D772-3DE4-1E49-8325-139CFCDE26B7}" srcId="{DB8F63DB-DF81-C24F-B59C-56264A32C4C8}" destId="{D4D0F81E-B3FF-724A-ACE8-E24F52C42209}" srcOrd="0" destOrd="0" parTransId="{D56ED32A-4C9B-D448-93A8-4A636CFADBDD}" sibTransId="{90351FCB-2FCD-134B-B717-D0268B61893F}"/>
    <dgm:cxn modelId="{969CA8CE-4D6B-0D44-A783-40C975977268}" type="presOf" srcId="{D4D0F81E-B3FF-724A-ACE8-E24F52C42209}" destId="{6C77D6BA-10C2-CB44-A3CC-13C67B3FDE13}" srcOrd="0" destOrd="0" presId="urn:microsoft.com/office/officeart/2008/layout/LinedList"/>
    <dgm:cxn modelId="{E31504EA-D1B6-D341-B833-C9248A539B8D}" srcId="{DB8F63DB-DF81-C24F-B59C-56264A32C4C8}" destId="{AFA08A17-D772-384B-BF81-933094FEA70F}" srcOrd="2" destOrd="0" parTransId="{34F1F6D3-FE55-5841-947D-11A0FEE363F9}" sibTransId="{14AE12AB-2E18-E04B-AB1D-747CC56BB828}"/>
    <dgm:cxn modelId="{FABB18EB-3C46-604B-A304-1E439807A8BE}" type="presOf" srcId="{84BA03F5-0580-CE47-A1BE-0F4416A5B851}" destId="{9020707A-2E1F-AE4A-A53C-2A7AE83B1BB9}" srcOrd="0" destOrd="0" presId="urn:microsoft.com/office/officeart/2008/layout/LinedList"/>
    <dgm:cxn modelId="{098B870E-26D2-7A4C-AF9F-86928F05808B}" type="presParOf" srcId="{3B48B7E6-2F14-8045-8F18-841A0E183948}" destId="{32A46E36-C262-904F-836B-0EA5C96CC827}" srcOrd="0" destOrd="0" presId="urn:microsoft.com/office/officeart/2008/layout/LinedList"/>
    <dgm:cxn modelId="{BA970F45-F852-594A-888B-04F5AD2E15F9}" type="presParOf" srcId="{3B48B7E6-2F14-8045-8F18-841A0E183948}" destId="{BF6EC624-CAC3-6444-A820-6E719943B9E0}" srcOrd="1" destOrd="0" presId="urn:microsoft.com/office/officeart/2008/layout/LinedList"/>
    <dgm:cxn modelId="{A98C75C6-4252-F74F-A98E-ACC6EE4EEDC4}" type="presParOf" srcId="{BF6EC624-CAC3-6444-A820-6E719943B9E0}" destId="{6C77D6BA-10C2-CB44-A3CC-13C67B3FDE13}" srcOrd="0" destOrd="0" presId="urn:microsoft.com/office/officeart/2008/layout/LinedList"/>
    <dgm:cxn modelId="{3804FB4E-1DB4-4842-8FBD-6FD5D67CFEF5}" type="presParOf" srcId="{BF6EC624-CAC3-6444-A820-6E719943B9E0}" destId="{AF6BD080-014A-354E-AF50-65ABBD076554}" srcOrd="1" destOrd="0" presId="urn:microsoft.com/office/officeart/2008/layout/LinedList"/>
    <dgm:cxn modelId="{12C992CC-60DA-1B49-AEED-87509F5007E7}" type="presParOf" srcId="{3B48B7E6-2F14-8045-8F18-841A0E183948}" destId="{56FF7F74-8369-CB48-97D6-77E973D382BE}" srcOrd="2" destOrd="0" presId="urn:microsoft.com/office/officeart/2008/layout/LinedList"/>
    <dgm:cxn modelId="{B0DFED0B-10CF-254A-A49E-FE0D2E761B3E}" type="presParOf" srcId="{3B48B7E6-2F14-8045-8F18-841A0E183948}" destId="{F97FA692-0C41-974D-974F-7F5ADDF45847}" srcOrd="3" destOrd="0" presId="urn:microsoft.com/office/officeart/2008/layout/LinedList"/>
    <dgm:cxn modelId="{DE5145BF-546D-D143-8B3F-CEEDC448978C}" type="presParOf" srcId="{F97FA692-0C41-974D-974F-7F5ADDF45847}" destId="{9020707A-2E1F-AE4A-A53C-2A7AE83B1BB9}" srcOrd="0" destOrd="0" presId="urn:microsoft.com/office/officeart/2008/layout/LinedList"/>
    <dgm:cxn modelId="{3B3BF306-BBB7-3048-9846-69AB33F2F774}" type="presParOf" srcId="{F97FA692-0C41-974D-974F-7F5ADDF45847}" destId="{1280F145-D77F-6242-BD0A-107D7624D749}" srcOrd="1" destOrd="0" presId="urn:microsoft.com/office/officeart/2008/layout/LinedList"/>
    <dgm:cxn modelId="{7DFAF2E9-70FC-A341-AC61-F337C57E8AE8}" type="presParOf" srcId="{3B48B7E6-2F14-8045-8F18-841A0E183948}" destId="{CACEBBF5-EF95-6C42-B479-9AC07921CAD5}" srcOrd="4" destOrd="0" presId="urn:microsoft.com/office/officeart/2008/layout/LinedList"/>
    <dgm:cxn modelId="{A0DF4E69-CDD3-FC41-8939-1E9EAFDA4BE7}" type="presParOf" srcId="{3B48B7E6-2F14-8045-8F18-841A0E183948}" destId="{5974ACD6-5BC0-B54F-93BC-1E377AEAEA1F}" srcOrd="5" destOrd="0" presId="urn:microsoft.com/office/officeart/2008/layout/LinedList"/>
    <dgm:cxn modelId="{1D1D49FC-E238-0F40-B81C-1D43BDB3D1F8}" type="presParOf" srcId="{5974ACD6-5BC0-B54F-93BC-1E377AEAEA1F}" destId="{DF3483EE-C56F-C14F-B79F-2B5EF1318A8B}" srcOrd="0" destOrd="0" presId="urn:microsoft.com/office/officeart/2008/layout/LinedList"/>
    <dgm:cxn modelId="{53EF5B0E-2523-0542-BAA2-93EFBE7DC4ED}" type="presParOf" srcId="{5974ACD6-5BC0-B54F-93BC-1E377AEAEA1F}" destId="{0FFF6C24-736A-CE4B-ACA2-B4BA6811CAB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730CC6-D21B-E845-810C-44DEF96E8CD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B7B61F-09BC-0B45-B127-B37D61CBDA9F}">
      <dgm:prSet custT="1"/>
      <dgm:spPr/>
      <dgm:t>
        <a:bodyPr/>
        <a:lstStyle/>
        <a:p>
          <a:pPr algn="just"/>
          <a:r>
            <a:rPr lang="ru-RU" sz="1400" dirty="0">
              <a:latin typeface="Montserrat" pitchFamily="2" charset="0"/>
            </a:rPr>
            <a:t>Поощрение и поддержка высших учебных заведений в продвижении педагогических инноваций в </a:t>
          </a:r>
          <a:r>
            <a:rPr lang="ru-RU" sz="1400" dirty="0" err="1">
              <a:latin typeface="Montserrat" pitchFamily="2" charset="0"/>
            </a:rPr>
            <a:t>студентоцентрированных</a:t>
          </a:r>
          <a:r>
            <a:rPr lang="ru-RU" sz="1400" dirty="0">
              <a:latin typeface="Montserrat" pitchFamily="2" charset="0"/>
            </a:rPr>
            <a:t> обучающих контекстах и полном использовании потенциальных преимуществ цифровых технологий для обучения и преподавания</a:t>
          </a:r>
          <a:endParaRPr lang="ru-KZ" sz="1400" dirty="0">
            <a:latin typeface="Montserrat" pitchFamily="2" charset="0"/>
          </a:endParaRPr>
        </a:p>
      </dgm:t>
    </dgm:pt>
    <dgm:pt modelId="{FA3A4EEF-3523-594E-BF1D-71E803763E59}" type="parTrans" cxnId="{8B00E500-1B0C-F346-8E52-FD716847991C}">
      <dgm:prSet/>
      <dgm:spPr/>
      <dgm:t>
        <a:bodyPr/>
        <a:lstStyle/>
        <a:p>
          <a:pPr algn="just"/>
          <a:endParaRPr lang="ru-RU" sz="1800">
            <a:latin typeface="Montserrat" pitchFamily="2" charset="0"/>
          </a:endParaRPr>
        </a:p>
      </dgm:t>
    </dgm:pt>
    <dgm:pt modelId="{4A398C9A-077D-584B-8C85-549A83BB2746}" type="sibTrans" cxnId="{8B00E500-1B0C-F346-8E52-FD716847991C}">
      <dgm:prSet/>
      <dgm:spPr/>
      <dgm:t>
        <a:bodyPr/>
        <a:lstStyle/>
        <a:p>
          <a:pPr algn="just"/>
          <a:endParaRPr lang="ru-RU" sz="1800">
            <a:latin typeface="Montserrat" pitchFamily="2" charset="0"/>
          </a:endParaRPr>
        </a:p>
      </dgm:t>
    </dgm:pt>
    <dgm:pt modelId="{BBFD152F-1BE9-8248-9D25-4A55945870EE}">
      <dgm:prSet custT="1"/>
      <dgm:spPr/>
      <dgm:t>
        <a:bodyPr/>
        <a:lstStyle/>
        <a:p>
          <a:pPr algn="just"/>
          <a:r>
            <a:rPr lang="ru-RU" sz="1400" dirty="0">
              <a:latin typeface="Montserrat" pitchFamily="2" charset="0"/>
            </a:rPr>
            <a:t>Обеспечение прочной связи между преподаванием, обучением и исследованиями на всех уровнях обучения и создание стимулы для вузов, преподавателей и студентов с целью активизации деятельности, способствующей развитию творчества, инноваций и предпринимательства</a:t>
          </a:r>
          <a:endParaRPr lang="ru-KZ" sz="1400" dirty="0">
            <a:latin typeface="Montserrat" pitchFamily="2" charset="0"/>
          </a:endParaRPr>
        </a:p>
      </dgm:t>
    </dgm:pt>
    <dgm:pt modelId="{4FC5E761-FB73-5947-854F-8825D424312E}" type="parTrans" cxnId="{BBBE7299-D4A6-AD4E-ACF7-EB3D456266B3}">
      <dgm:prSet/>
      <dgm:spPr/>
      <dgm:t>
        <a:bodyPr/>
        <a:lstStyle/>
        <a:p>
          <a:pPr algn="just"/>
          <a:endParaRPr lang="ru-RU" sz="1800">
            <a:latin typeface="Montserrat" pitchFamily="2" charset="0"/>
          </a:endParaRPr>
        </a:p>
      </dgm:t>
    </dgm:pt>
    <dgm:pt modelId="{938FF2E2-59D1-1340-9FEC-DA8CD253915C}" type="sibTrans" cxnId="{BBBE7299-D4A6-AD4E-ACF7-EB3D456266B3}">
      <dgm:prSet/>
      <dgm:spPr/>
      <dgm:t>
        <a:bodyPr/>
        <a:lstStyle/>
        <a:p>
          <a:pPr algn="just"/>
          <a:endParaRPr lang="ru-RU" sz="1800">
            <a:latin typeface="Montserrat" pitchFamily="2" charset="0"/>
          </a:endParaRPr>
        </a:p>
      </dgm:t>
    </dgm:pt>
    <dgm:pt modelId="{2DFFAA74-43A9-1B4F-8A35-661856B75082}">
      <dgm:prSet custT="1"/>
      <dgm:spPr/>
      <dgm:t>
        <a:bodyPr/>
        <a:lstStyle/>
        <a:p>
          <a:pPr algn="just"/>
          <a:r>
            <a:rPr lang="ru-RU" sz="1400" dirty="0">
              <a:latin typeface="Montserrat" pitchFamily="2" charset="0"/>
            </a:rPr>
            <a:t>Образовательные программы должны позволить студентам развивать компетенции, которые могут наилучшим образом удовлетворить личные стремления и потребности общества путем эффективных обучающих мероприятий. Это должно поддерживаться за счет прозрачных описаний результатов обучения и учебной нагрузки, гибких путей обучения и соответствующих методов преподавания и оценки</a:t>
          </a:r>
          <a:endParaRPr lang="ru-KZ" sz="1400" dirty="0">
            <a:latin typeface="Montserrat" pitchFamily="2" charset="0"/>
          </a:endParaRPr>
        </a:p>
      </dgm:t>
    </dgm:pt>
    <dgm:pt modelId="{A76F34CC-BC42-0746-A896-D24BBAAF3BA7}" type="parTrans" cxnId="{8917B758-8C79-9A48-BF7E-183EF4E52A48}">
      <dgm:prSet/>
      <dgm:spPr/>
      <dgm:t>
        <a:bodyPr/>
        <a:lstStyle/>
        <a:p>
          <a:pPr algn="just"/>
          <a:endParaRPr lang="ru-RU" sz="1800">
            <a:latin typeface="Montserrat" pitchFamily="2" charset="0"/>
          </a:endParaRPr>
        </a:p>
      </dgm:t>
    </dgm:pt>
    <dgm:pt modelId="{AB776EA1-E452-DB47-9283-910ED5BCFDC3}" type="sibTrans" cxnId="{8917B758-8C79-9A48-BF7E-183EF4E52A48}">
      <dgm:prSet/>
      <dgm:spPr/>
      <dgm:t>
        <a:bodyPr/>
        <a:lstStyle/>
        <a:p>
          <a:pPr algn="just"/>
          <a:endParaRPr lang="ru-RU" sz="1800">
            <a:latin typeface="Montserrat" pitchFamily="2" charset="0"/>
          </a:endParaRPr>
        </a:p>
      </dgm:t>
    </dgm:pt>
    <dgm:pt modelId="{E17697C8-D6A2-1446-81F8-A3FCA85650D5}">
      <dgm:prSet custT="1"/>
      <dgm:spPr/>
      <dgm:t>
        <a:bodyPr/>
        <a:lstStyle/>
        <a:p>
          <a:pPr algn="just"/>
          <a:r>
            <a:rPr lang="ru-RU" sz="1400" dirty="0">
              <a:latin typeface="Montserrat" pitchFamily="2" charset="0"/>
            </a:rPr>
            <a:t>Необходимо признавать и стимулировать эффективное преподавание, обеспечивать возможности для укрепления академических компетенций преподавателей</a:t>
          </a:r>
          <a:endParaRPr lang="ru-KZ" sz="1400" dirty="0">
            <a:latin typeface="Montserrat" pitchFamily="2" charset="0"/>
          </a:endParaRPr>
        </a:p>
      </dgm:t>
    </dgm:pt>
    <dgm:pt modelId="{04C1C49D-240E-7D44-8B63-12238778CF60}" type="parTrans" cxnId="{78982DF9-9F8E-E945-8C31-DE1B2E107956}">
      <dgm:prSet/>
      <dgm:spPr/>
      <dgm:t>
        <a:bodyPr/>
        <a:lstStyle/>
        <a:p>
          <a:pPr algn="just"/>
          <a:endParaRPr lang="ru-RU" sz="1800">
            <a:latin typeface="Montserrat" pitchFamily="2" charset="0"/>
          </a:endParaRPr>
        </a:p>
      </dgm:t>
    </dgm:pt>
    <dgm:pt modelId="{74FE6D64-8678-C44D-BF31-89A397945071}" type="sibTrans" cxnId="{78982DF9-9F8E-E945-8C31-DE1B2E107956}">
      <dgm:prSet/>
      <dgm:spPr/>
      <dgm:t>
        <a:bodyPr/>
        <a:lstStyle/>
        <a:p>
          <a:pPr algn="just"/>
          <a:endParaRPr lang="ru-RU" sz="1800">
            <a:latin typeface="Montserrat" pitchFamily="2" charset="0"/>
          </a:endParaRPr>
        </a:p>
      </dgm:t>
    </dgm:pt>
    <dgm:pt modelId="{887D7BAF-467C-C844-A414-B8A6A62F75DC}">
      <dgm:prSet custT="1"/>
      <dgm:spPr/>
      <dgm:t>
        <a:bodyPr/>
        <a:lstStyle/>
        <a:p>
          <a:pPr algn="just"/>
          <a:r>
            <a:rPr lang="ru-RU" sz="1400" dirty="0">
              <a:latin typeface="Montserrat" pitchFamily="2" charset="0"/>
            </a:rPr>
            <a:t>Активное вовлечение студентов, как полноценных членов академического сообщества, также других стейкхолдеров, в разработку учебных программ и обеспечение качества.</a:t>
          </a:r>
          <a:r>
            <a:rPr lang="ru-KZ" sz="1400" dirty="0">
              <a:latin typeface="Montserrat" pitchFamily="2" charset="0"/>
            </a:rPr>
            <a:t> </a:t>
          </a:r>
        </a:p>
      </dgm:t>
    </dgm:pt>
    <dgm:pt modelId="{C912092A-9950-2F46-BABC-D3164645F762}" type="parTrans" cxnId="{F7EFB344-3231-174E-AD8C-7AA444625F74}">
      <dgm:prSet/>
      <dgm:spPr/>
      <dgm:t>
        <a:bodyPr/>
        <a:lstStyle/>
        <a:p>
          <a:pPr algn="just"/>
          <a:endParaRPr lang="ru-RU" sz="1800">
            <a:latin typeface="Montserrat" pitchFamily="2" charset="0"/>
          </a:endParaRPr>
        </a:p>
      </dgm:t>
    </dgm:pt>
    <dgm:pt modelId="{220654F8-E724-2046-B1F8-5002BF46A39F}" type="sibTrans" cxnId="{F7EFB344-3231-174E-AD8C-7AA444625F74}">
      <dgm:prSet/>
      <dgm:spPr/>
      <dgm:t>
        <a:bodyPr/>
        <a:lstStyle/>
        <a:p>
          <a:pPr algn="just"/>
          <a:endParaRPr lang="ru-RU" sz="1800">
            <a:latin typeface="Montserrat" pitchFamily="2" charset="0"/>
          </a:endParaRPr>
        </a:p>
      </dgm:t>
    </dgm:pt>
    <dgm:pt modelId="{A38080F4-3E72-B240-B262-715BBA296127}" type="pres">
      <dgm:prSet presAssocID="{56730CC6-D21B-E845-810C-44DEF96E8CD3}" presName="vert0" presStyleCnt="0">
        <dgm:presLayoutVars>
          <dgm:dir/>
          <dgm:animOne val="branch"/>
          <dgm:animLvl val="lvl"/>
        </dgm:presLayoutVars>
      </dgm:prSet>
      <dgm:spPr/>
    </dgm:pt>
    <dgm:pt modelId="{7A14F11E-1A92-FB44-A91F-9013BA7194BE}" type="pres">
      <dgm:prSet presAssocID="{31B7B61F-09BC-0B45-B127-B37D61CBDA9F}" presName="thickLine" presStyleLbl="alignNode1" presStyleIdx="0" presStyleCnt="5"/>
      <dgm:spPr/>
    </dgm:pt>
    <dgm:pt modelId="{1A14669A-5C9D-524F-86DC-63B6423DB9D6}" type="pres">
      <dgm:prSet presAssocID="{31B7B61F-09BC-0B45-B127-B37D61CBDA9F}" presName="horz1" presStyleCnt="0"/>
      <dgm:spPr/>
    </dgm:pt>
    <dgm:pt modelId="{54059A07-2BA6-9A4D-90D4-9FF2A0645718}" type="pres">
      <dgm:prSet presAssocID="{31B7B61F-09BC-0B45-B127-B37D61CBDA9F}" presName="tx1" presStyleLbl="revTx" presStyleIdx="0" presStyleCnt="5" custScaleY="59861"/>
      <dgm:spPr/>
    </dgm:pt>
    <dgm:pt modelId="{C7240991-180C-5546-BBBA-EF40557DA29A}" type="pres">
      <dgm:prSet presAssocID="{31B7B61F-09BC-0B45-B127-B37D61CBDA9F}" presName="vert1" presStyleCnt="0"/>
      <dgm:spPr/>
    </dgm:pt>
    <dgm:pt modelId="{3090581B-07BA-8B4D-83AF-555C4432E46C}" type="pres">
      <dgm:prSet presAssocID="{BBFD152F-1BE9-8248-9D25-4A55945870EE}" presName="thickLine" presStyleLbl="alignNode1" presStyleIdx="1" presStyleCnt="5"/>
      <dgm:spPr/>
    </dgm:pt>
    <dgm:pt modelId="{A3239834-F091-FF44-995D-B60DD75F202B}" type="pres">
      <dgm:prSet presAssocID="{BBFD152F-1BE9-8248-9D25-4A55945870EE}" presName="horz1" presStyleCnt="0"/>
      <dgm:spPr/>
    </dgm:pt>
    <dgm:pt modelId="{222A00ED-BE8B-4442-ABE2-F9DB0C3BB05D}" type="pres">
      <dgm:prSet presAssocID="{BBFD152F-1BE9-8248-9D25-4A55945870EE}" presName="tx1" presStyleLbl="revTx" presStyleIdx="1" presStyleCnt="5" custScaleY="66162"/>
      <dgm:spPr/>
    </dgm:pt>
    <dgm:pt modelId="{C552B6FF-9080-344C-BC27-495DF5347E53}" type="pres">
      <dgm:prSet presAssocID="{BBFD152F-1BE9-8248-9D25-4A55945870EE}" presName="vert1" presStyleCnt="0"/>
      <dgm:spPr/>
    </dgm:pt>
    <dgm:pt modelId="{10686F02-C0B9-824A-BAE2-23FFB2D2ED45}" type="pres">
      <dgm:prSet presAssocID="{2DFFAA74-43A9-1B4F-8A35-661856B75082}" presName="thickLine" presStyleLbl="alignNode1" presStyleIdx="2" presStyleCnt="5"/>
      <dgm:spPr/>
    </dgm:pt>
    <dgm:pt modelId="{D21D0610-CB4A-8545-985F-D918BAE9811B}" type="pres">
      <dgm:prSet presAssocID="{2DFFAA74-43A9-1B4F-8A35-661856B75082}" presName="horz1" presStyleCnt="0"/>
      <dgm:spPr/>
    </dgm:pt>
    <dgm:pt modelId="{59FCECD7-F86E-8140-AFFD-6F51D77CC21A}" type="pres">
      <dgm:prSet presAssocID="{2DFFAA74-43A9-1B4F-8A35-661856B75082}" presName="tx1" presStyleLbl="revTx" presStyleIdx="2" presStyleCnt="5" custScaleY="82939"/>
      <dgm:spPr/>
    </dgm:pt>
    <dgm:pt modelId="{AAA57C5D-645E-254C-9372-E9CFE9687B56}" type="pres">
      <dgm:prSet presAssocID="{2DFFAA74-43A9-1B4F-8A35-661856B75082}" presName="vert1" presStyleCnt="0"/>
      <dgm:spPr/>
    </dgm:pt>
    <dgm:pt modelId="{86CFC349-D1E7-7C4C-ADCC-3DE40745242C}" type="pres">
      <dgm:prSet presAssocID="{E17697C8-D6A2-1446-81F8-A3FCA85650D5}" presName="thickLine" presStyleLbl="alignNode1" presStyleIdx="3" presStyleCnt="5"/>
      <dgm:spPr/>
    </dgm:pt>
    <dgm:pt modelId="{F58D371E-FCF6-F547-BFAF-6265000EFAF3}" type="pres">
      <dgm:prSet presAssocID="{E17697C8-D6A2-1446-81F8-A3FCA85650D5}" presName="horz1" presStyleCnt="0"/>
      <dgm:spPr/>
    </dgm:pt>
    <dgm:pt modelId="{CB0C4A51-702F-E843-9964-DD0E3AE2CABF}" type="pres">
      <dgm:prSet presAssocID="{E17697C8-D6A2-1446-81F8-A3FCA85650D5}" presName="tx1" presStyleLbl="revTx" presStyleIdx="3" presStyleCnt="5" custScaleY="45368"/>
      <dgm:spPr/>
    </dgm:pt>
    <dgm:pt modelId="{DF8263AF-9CC2-2745-9A3D-E6F42A618DE3}" type="pres">
      <dgm:prSet presAssocID="{E17697C8-D6A2-1446-81F8-A3FCA85650D5}" presName="vert1" presStyleCnt="0"/>
      <dgm:spPr/>
    </dgm:pt>
    <dgm:pt modelId="{64A3206A-4580-1B40-B0D6-4F0845B57421}" type="pres">
      <dgm:prSet presAssocID="{887D7BAF-467C-C844-A414-B8A6A62F75DC}" presName="thickLine" presStyleLbl="alignNode1" presStyleIdx="4" presStyleCnt="5"/>
      <dgm:spPr/>
    </dgm:pt>
    <dgm:pt modelId="{F5767596-0547-464B-A14F-D621250DEF51}" type="pres">
      <dgm:prSet presAssocID="{887D7BAF-467C-C844-A414-B8A6A62F75DC}" presName="horz1" presStyleCnt="0"/>
      <dgm:spPr/>
    </dgm:pt>
    <dgm:pt modelId="{49DD35AE-F8A0-9741-80E7-9D74FDB996D6}" type="pres">
      <dgm:prSet presAssocID="{887D7BAF-467C-C844-A414-B8A6A62F75DC}" presName="tx1" presStyleLbl="revTx" presStyleIdx="4" presStyleCnt="5"/>
      <dgm:spPr/>
    </dgm:pt>
    <dgm:pt modelId="{529D2DE5-A146-6940-AAEF-D5353AADDF16}" type="pres">
      <dgm:prSet presAssocID="{887D7BAF-467C-C844-A414-B8A6A62F75DC}" presName="vert1" presStyleCnt="0"/>
      <dgm:spPr/>
    </dgm:pt>
  </dgm:ptLst>
  <dgm:cxnLst>
    <dgm:cxn modelId="{F5353600-9CFA-A94D-BE7A-3A7C45026701}" type="presOf" srcId="{E17697C8-D6A2-1446-81F8-A3FCA85650D5}" destId="{CB0C4A51-702F-E843-9964-DD0E3AE2CABF}" srcOrd="0" destOrd="0" presId="urn:microsoft.com/office/officeart/2008/layout/LinedList"/>
    <dgm:cxn modelId="{8B00E500-1B0C-F346-8E52-FD716847991C}" srcId="{56730CC6-D21B-E845-810C-44DEF96E8CD3}" destId="{31B7B61F-09BC-0B45-B127-B37D61CBDA9F}" srcOrd="0" destOrd="0" parTransId="{FA3A4EEF-3523-594E-BF1D-71E803763E59}" sibTransId="{4A398C9A-077D-584B-8C85-549A83BB2746}"/>
    <dgm:cxn modelId="{F7EFB344-3231-174E-AD8C-7AA444625F74}" srcId="{56730CC6-D21B-E845-810C-44DEF96E8CD3}" destId="{887D7BAF-467C-C844-A414-B8A6A62F75DC}" srcOrd="4" destOrd="0" parTransId="{C912092A-9950-2F46-BABC-D3164645F762}" sibTransId="{220654F8-E724-2046-B1F8-5002BF46A39F}"/>
    <dgm:cxn modelId="{D9FD9F50-A55A-BE46-B058-CA39A94CABBE}" type="presOf" srcId="{56730CC6-D21B-E845-810C-44DEF96E8CD3}" destId="{A38080F4-3E72-B240-B262-715BBA296127}" srcOrd="0" destOrd="0" presId="urn:microsoft.com/office/officeart/2008/layout/LinedList"/>
    <dgm:cxn modelId="{8D4ACC55-0290-AE44-A153-1D028A1A7616}" type="presOf" srcId="{BBFD152F-1BE9-8248-9D25-4A55945870EE}" destId="{222A00ED-BE8B-4442-ABE2-F9DB0C3BB05D}" srcOrd="0" destOrd="0" presId="urn:microsoft.com/office/officeart/2008/layout/LinedList"/>
    <dgm:cxn modelId="{8917B758-8C79-9A48-BF7E-183EF4E52A48}" srcId="{56730CC6-D21B-E845-810C-44DEF96E8CD3}" destId="{2DFFAA74-43A9-1B4F-8A35-661856B75082}" srcOrd="2" destOrd="0" parTransId="{A76F34CC-BC42-0746-A896-D24BBAAF3BA7}" sibTransId="{AB776EA1-E452-DB47-9283-910ED5BCFDC3}"/>
    <dgm:cxn modelId="{3D787B5A-77C0-C741-8B34-C32593680923}" type="presOf" srcId="{2DFFAA74-43A9-1B4F-8A35-661856B75082}" destId="{59FCECD7-F86E-8140-AFFD-6F51D77CC21A}" srcOrd="0" destOrd="0" presId="urn:microsoft.com/office/officeart/2008/layout/LinedList"/>
    <dgm:cxn modelId="{2D08108D-DD05-AC45-B391-9853462F4D7C}" type="presOf" srcId="{887D7BAF-467C-C844-A414-B8A6A62F75DC}" destId="{49DD35AE-F8A0-9741-80E7-9D74FDB996D6}" srcOrd="0" destOrd="0" presId="urn:microsoft.com/office/officeart/2008/layout/LinedList"/>
    <dgm:cxn modelId="{BBBE7299-D4A6-AD4E-ACF7-EB3D456266B3}" srcId="{56730CC6-D21B-E845-810C-44DEF96E8CD3}" destId="{BBFD152F-1BE9-8248-9D25-4A55945870EE}" srcOrd="1" destOrd="0" parTransId="{4FC5E761-FB73-5947-854F-8825D424312E}" sibTransId="{938FF2E2-59D1-1340-9FEC-DA8CD253915C}"/>
    <dgm:cxn modelId="{D071CEAE-CD23-0A4C-A56E-1E74988429C4}" type="presOf" srcId="{31B7B61F-09BC-0B45-B127-B37D61CBDA9F}" destId="{54059A07-2BA6-9A4D-90D4-9FF2A0645718}" srcOrd="0" destOrd="0" presId="urn:microsoft.com/office/officeart/2008/layout/LinedList"/>
    <dgm:cxn modelId="{78982DF9-9F8E-E945-8C31-DE1B2E107956}" srcId="{56730CC6-D21B-E845-810C-44DEF96E8CD3}" destId="{E17697C8-D6A2-1446-81F8-A3FCA85650D5}" srcOrd="3" destOrd="0" parTransId="{04C1C49D-240E-7D44-8B63-12238778CF60}" sibTransId="{74FE6D64-8678-C44D-BF31-89A397945071}"/>
    <dgm:cxn modelId="{4E785997-3E28-314C-B1E4-DC5F65DD29EE}" type="presParOf" srcId="{A38080F4-3E72-B240-B262-715BBA296127}" destId="{7A14F11E-1A92-FB44-A91F-9013BA7194BE}" srcOrd="0" destOrd="0" presId="urn:microsoft.com/office/officeart/2008/layout/LinedList"/>
    <dgm:cxn modelId="{149EA55D-D8B5-0E4A-99FC-85FE05170781}" type="presParOf" srcId="{A38080F4-3E72-B240-B262-715BBA296127}" destId="{1A14669A-5C9D-524F-86DC-63B6423DB9D6}" srcOrd="1" destOrd="0" presId="urn:microsoft.com/office/officeart/2008/layout/LinedList"/>
    <dgm:cxn modelId="{1A7ED250-4382-1447-AF7E-5EC0DFD5684C}" type="presParOf" srcId="{1A14669A-5C9D-524F-86DC-63B6423DB9D6}" destId="{54059A07-2BA6-9A4D-90D4-9FF2A0645718}" srcOrd="0" destOrd="0" presId="urn:microsoft.com/office/officeart/2008/layout/LinedList"/>
    <dgm:cxn modelId="{FB018DBE-2B09-B74E-BCF1-6906CCE5073F}" type="presParOf" srcId="{1A14669A-5C9D-524F-86DC-63B6423DB9D6}" destId="{C7240991-180C-5546-BBBA-EF40557DA29A}" srcOrd="1" destOrd="0" presId="urn:microsoft.com/office/officeart/2008/layout/LinedList"/>
    <dgm:cxn modelId="{152C85E9-FEBD-A84B-BDBB-05525B713A99}" type="presParOf" srcId="{A38080F4-3E72-B240-B262-715BBA296127}" destId="{3090581B-07BA-8B4D-83AF-555C4432E46C}" srcOrd="2" destOrd="0" presId="urn:microsoft.com/office/officeart/2008/layout/LinedList"/>
    <dgm:cxn modelId="{581D33F7-DB43-4446-A006-395715917C4B}" type="presParOf" srcId="{A38080F4-3E72-B240-B262-715BBA296127}" destId="{A3239834-F091-FF44-995D-B60DD75F202B}" srcOrd="3" destOrd="0" presId="urn:microsoft.com/office/officeart/2008/layout/LinedList"/>
    <dgm:cxn modelId="{3BFC0677-E25B-0C4E-975F-49793DA3F496}" type="presParOf" srcId="{A3239834-F091-FF44-995D-B60DD75F202B}" destId="{222A00ED-BE8B-4442-ABE2-F9DB0C3BB05D}" srcOrd="0" destOrd="0" presId="urn:microsoft.com/office/officeart/2008/layout/LinedList"/>
    <dgm:cxn modelId="{EF489BEA-D65F-DA44-86E2-7BE02B0AA4B5}" type="presParOf" srcId="{A3239834-F091-FF44-995D-B60DD75F202B}" destId="{C552B6FF-9080-344C-BC27-495DF5347E53}" srcOrd="1" destOrd="0" presId="urn:microsoft.com/office/officeart/2008/layout/LinedList"/>
    <dgm:cxn modelId="{B6E90B1A-BDD8-B842-906E-9BBA9DC6F2C2}" type="presParOf" srcId="{A38080F4-3E72-B240-B262-715BBA296127}" destId="{10686F02-C0B9-824A-BAE2-23FFB2D2ED45}" srcOrd="4" destOrd="0" presId="urn:microsoft.com/office/officeart/2008/layout/LinedList"/>
    <dgm:cxn modelId="{88D3EDA0-F805-A647-9501-8633E2C31AE5}" type="presParOf" srcId="{A38080F4-3E72-B240-B262-715BBA296127}" destId="{D21D0610-CB4A-8545-985F-D918BAE9811B}" srcOrd="5" destOrd="0" presId="urn:microsoft.com/office/officeart/2008/layout/LinedList"/>
    <dgm:cxn modelId="{5FE4F15B-B713-604D-B03E-C3C3B7EC5BF4}" type="presParOf" srcId="{D21D0610-CB4A-8545-985F-D918BAE9811B}" destId="{59FCECD7-F86E-8140-AFFD-6F51D77CC21A}" srcOrd="0" destOrd="0" presId="urn:microsoft.com/office/officeart/2008/layout/LinedList"/>
    <dgm:cxn modelId="{D42E5032-FD67-9E43-81F0-18F24673C92D}" type="presParOf" srcId="{D21D0610-CB4A-8545-985F-D918BAE9811B}" destId="{AAA57C5D-645E-254C-9372-E9CFE9687B56}" srcOrd="1" destOrd="0" presId="urn:microsoft.com/office/officeart/2008/layout/LinedList"/>
    <dgm:cxn modelId="{0450AAA7-F319-834A-91C0-398AE576708E}" type="presParOf" srcId="{A38080F4-3E72-B240-B262-715BBA296127}" destId="{86CFC349-D1E7-7C4C-ADCC-3DE40745242C}" srcOrd="6" destOrd="0" presId="urn:microsoft.com/office/officeart/2008/layout/LinedList"/>
    <dgm:cxn modelId="{43F5EC8C-021F-8B40-8862-B835692BC6AD}" type="presParOf" srcId="{A38080F4-3E72-B240-B262-715BBA296127}" destId="{F58D371E-FCF6-F547-BFAF-6265000EFAF3}" srcOrd="7" destOrd="0" presId="urn:microsoft.com/office/officeart/2008/layout/LinedList"/>
    <dgm:cxn modelId="{F6962A5B-3504-4E46-AD02-1D82BF741B2A}" type="presParOf" srcId="{F58D371E-FCF6-F547-BFAF-6265000EFAF3}" destId="{CB0C4A51-702F-E843-9964-DD0E3AE2CABF}" srcOrd="0" destOrd="0" presId="urn:microsoft.com/office/officeart/2008/layout/LinedList"/>
    <dgm:cxn modelId="{0C9A9866-EB89-9D40-801C-81A10BA03FAB}" type="presParOf" srcId="{F58D371E-FCF6-F547-BFAF-6265000EFAF3}" destId="{DF8263AF-9CC2-2745-9A3D-E6F42A618DE3}" srcOrd="1" destOrd="0" presId="urn:microsoft.com/office/officeart/2008/layout/LinedList"/>
    <dgm:cxn modelId="{206E942B-59B5-0A4B-8185-0A5E827925A1}" type="presParOf" srcId="{A38080F4-3E72-B240-B262-715BBA296127}" destId="{64A3206A-4580-1B40-B0D6-4F0845B57421}" srcOrd="8" destOrd="0" presId="urn:microsoft.com/office/officeart/2008/layout/LinedList"/>
    <dgm:cxn modelId="{6470872F-7EE7-AE47-A0AC-457EFFBA4338}" type="presParOf" srcId="{A38080F4-3E72-B240-B262-715BBA296127}" destId="{F5767596-0547-464B-A14F-D621250DEF51}" srcOrd="9" destOrd="0" presId="urn:microsoft.com/office/officeart/2008/layout/LinedList"/>
    <dgm:cxn modelId="{3C785E39-644A-2C40-B2F5-134E0DC68738}" type="presParOf" srcId="{F5767596-0547-464B-A14F-D621250DEF51}" destId="{49DD35AE-F8A0-9741-80E7-9D74FDB996D6}" srcOrd="0" destOrd="0" presId="urn:microsoft.com/office/officeart/2008/layout/LinedList"/>
    <dgm:cxn modelId="{93480FB6-390D-6E4D-8EDF-B0BA187F50AA}" type="presParOf" srcId="{F5767596-0547-464B-A14F-D621250DEF51}" destId="{529D2DE5-A146-6940-AAEF-D5353AADDF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46E36-C262-904F-836B-0EA5C96CC827}">
      <dsp:nvSpPr>
        <dsp:cNvPr id="0" name=""/>
        <dsp:cNvSpPr/>
      </dsp:nvSpPr>
      <dsp:spPr>
        <a:xfrm>
          <a:off x="0" y="1808"/>
          <a:ext cx="99394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7D6BA-10C2-CB44-A3CC-13C67B3FDE13}">
      <dsp:nvSpPr>
        <dsp:cNvPr id="0" name=""/>
        <dsp:cNvSpPr/>
      </dsp:nvSpPr>
      <dsp:spPr>
        <a:xfrm>
          <a:off x="0" y="1808"/>
          <a:ext cx="9939489" cy="99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Montserrat" pitchFamily="2" charset="0"/>
            </a:rPr>
            <a:t>В Лондонском Коммюнике Министров образования стран-участниц Болонского процесса (2007 г.) содержится </a:t>
          </a:r>
          <a:r>
            <a:rPr lang="ru-RU" sz="1700" b="1" kern="1200" dirty="0">
              <a:latin typeface="Montserrat" pitchFamily="2" charset="0"/>
            </a:rPr>
            <a:t>первое упоминание о «</a:t>
          </a:r>
          <a:r>
            <a:rPr lang="ru-RU" sz="1700" b="1" kern="1200" dirty="0" err="1">
              <a:latin typeface="Montserrat" pitchFamily="2" charset="0"/>
            </a:rPr>
            <a:t>студентоцентрированном</a:t>
          </a:r>
          <a:r>
            <a:rPr lang="ru-RU" sz="1700" b="1" kern="1200" dirty="0">
              <a:latin typeface="Montserrat" pitchFamily="2" charset="0"/>
            </a:rPr>
            <a:t> обучении, базирующемся на результатах». </a:t>
          </a:r>
          <a:endParaRPr lang="ru-KZ" sz="1700" b="1" kern="1200" dirty="0">
            <a:latin typeface="Montserrat" pitchFamily="2" charset="0"/>
          </a:endParaRPr>
        </a:p>
      </dsp:txBody>
      <dsp:txXfrm>
        <a:off x="0" y="1808"/>
        <a:ext cx="9939489" cy="996325"/>
      </dsp:txXfrm>
    </dsp:sp>
    <dsp:sp modelId="{56FF7F74-8369-CB48-97D6-77E973D382BE}">
      <dsp:nvSpPr>
        <dsp:cNvPr id="0" name=""/>
        <dsp:cNvSpPr/>
      </dsp:nvSpPr>
      <dsp:spPr>
        <a:xfrm>
          <a:off x="0" y="998133"/>
          <a:ext cx="99394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0707A-2E1F-AE4A-A53C-2A7AE83B1BB9}">
      <dsp:nvSpPr>
        <dsp:cNvPr id="0" name=""/>
        <dsp:cNvSpPr/>
      </dsp:nvSpPr>
      <dsp:spPr>
        <a:xfrm>
          <a:off x="0" y="998133"/>
          <a:ext cx="9939489" cy="1870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Montserrat" pitchFamily="2" charset="0"/>
            </a:rPr>
            <a:t>В Коммюнике европейских министров, ответственных за высшее образование (</a:t>
          </a:r>
          <a:r>
            <a:rPr lang="ru-RU" sz="1700" kern="1200" dirty="0" err="1">
              <a:latin typeface="Montserrat" pitchFamily="2" charset="0"/>
            </a:rPr>
            <a:t>Левен</a:t>
          </a:r>
          <a:r>
            <a:rPr lang="ru-RU" sz="1700" kern="1200" dirty="0">
              <a:latin typeface="Montserrat" pitchFamily="2" charset="0"/>
            </a:rPr>
            <a:t>, 2009 г.) среди приоритетов для Европейского пространства высшего образования на следующее десятилетие </a:t>
          </a:r>
          <a:r>
            <a:rPr lang="ru-RU" sz="1700" b="1" kern="1200" dirty="0">
              <a:latin typeface="Montserrat" pitchFamily="2" charset="0"/>
            </a:rPr>
            <a:t>определено </a:t>
          </a:r>
          <a:r>
            <a:rPr lang="ru-RU" sz="1700" b="1" kern="1200" dirty="0" err="1">
              <a:latin typeface="Montserrat" pitchFamily="2" charset="0"/>
            </a:rPr>
            <a:t>студентоцентрированное</a:t>
          </a:r>
          <a:r>
            <a:rPr lang="ru-RU" sz="1700" b="1" kern="1200" dirty="0">
              <a:latin typeface="Montserrat" pitchFamily="2" charset="0"/>
            </a:rPr>
            <a:t> обучение: «личностно-ориентированное обучение поможет студентам развить компетенции и быть конкурентоспособным на рынке труда и дает  им возможность стать активными и ответственными гражданами». </a:t>
          </a:r>
          <a:endParaRPr lang="ru-KZ" sz="1700" b="1" kern="1200" dirty="0">
            <a:latin typeface="Montserrat" pitchFamily="2" charset="0"/>
          </a:endParaRPr>
        </a:p>
      </dsp:txBody>
      <dsp:txXfrm>
        <a:off x="0" y="998133"/>
        <a:ext cx="9939489" cy="1870261"/>
      </dsp:txXfrm>
    </dsp:sp>
    <dsp:sp modelId="{CACEBBF5-EF95-6C42-B479-9AC07921CAD5}">
      <dsp:nvSpPr>
        <dsp:cNvPr id="0" name=""/>
        <dsp:cNvSpPr/>
      </dsp:nvSpPr>
      <dsp:spPr>
        <a:xfrm>
          <a:off x="0" y="2868394"/>
          <a:ext cx="99394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483EE-C56F-C14F-B79F-2B5EF1318A8B}">
      <dsp:nvSpPr>
        <dsp:cNvPr id="0" name=""/>
        <dsp:cNvSpPr/>
      </dsp:nvSpPr>
      <dsp:spPr>
        <a:xfrm>
          <a:off x="0" y="2868394"/>
          <a:ext cx="9939489" cy="1870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latin typeface="Montserrat" pitchFamily="2" charset="0"/>
            </a:rPr>
            <a:t>На конференции Министров образования стран-участниц Болонского процесса в (Ереване, 2015 г.) был </a:t>
          </a:r>
          <a:r>
            <a:rPr lang="ru-RU" sz="1700" b="1" kern="1200" dirty="0">
              <a:latin typeface="Montserrat" pitchFamily="2" charset="0"/>
            </a:rPr>
            <a:t>определен более развернутый формат всемерного распространения </a:t>
          </a:r>
          <a:r>
            <a:rPr lang="ru-RU" sz="1700" b="1" kern="1200" dirty="0" err="1">
              <a:latin typeface="Montserrat" pitchFamily="2" charset="0"/>
            </a:rPr>
            <a:t>студентоориентированного</a:t>
          </a:r>
          <a:r>
            <a:rPr lang="ru-RU" sz="1700" b="1" kern="1200" dirty="0">
              <a:latin typeface="Montserrat" pitchFamily="2" charset="0"/>
            </a:rPr>
            <a:t> обучения в университетском образовании.</a:t>
          </a:r>
          <a:endParaRPr lang="ru-KZ" sz="1700" b="1" kern="1200" dirty="0">
            <a:latin typeface="Montserrat" pitchFamily="2" charset="0"/>
          </a:endParaRPr>
        </a:p>
      </dsp:txBody>
      <dsp:txXfrm>
        <a:off x="0" y="2868394"/>
        <a:ext cx="9939489" cy="18702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4F11E-1A92-FB44-A91F-9013BA7194BE}">
      <dsp:nvSpPr>
        <dsp:cNvPr id="0" name=""/>
        <dsp:cNvSpPr/>
      </dsp:nvSpPr>
      <dsp:spPr>
        <a:xfrm>
          <a:off x="0" y="4020"/>
          <a:ext cx="10501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59A07-2BA6-9A4D-90D4-9FF2A0645718}">
      <dsp:nvSpPr>
        <dsp:cNvPr id="0" name=""/>
        <dsp:cNvSpPr/>
      </dsp:nvSpPr>
      <dsp:spPr>
        <a:xfrm>
          <a:off x="0" y="4020"/>
          <a:ext cx="10501499" cy="789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Montserrat" pitchFamily="2" charset="0"/>
            </a:rPr>
            <a:t>Поощрение и поддержка высших учебных заведений в продвижении педагогических инноваций в </a:t>
          </a:r>
          <a:r>
            <a:rPr lang="ru-RU" sz="1400" kern="1200" dirty="0" err="1">
              <a:latin typeface="Montserrat" pitchFamily="2" charset="0"/>
            </a:rPr>
            <a:t>студентоцентрированных</a:t>
          </a:r>
          <a:r>
            <a:rPr lang="ru-RU" sz="1400" kern="1200" dirty="0">
              <a:latin typeface="Montserrat" pitchFamily="2" charset="0"/>
            </a:rPr>
            <a:t> обучающих контекстах и полном использовании потенциальных преимуществ цифровых технологий для обучения и преподавания</a:t>
          </a:r>
          <a:endParaRPr lang="ru-KZ" sz="1400" kern="1200" dirty="0">
            <a:latin typeface="Montserrat" pitchFamily="2" charset="0"/>
          </a:endParaRPr>
        </a:p>
      </dsp:txBody>
      <dsp:txXfrm>
        <a:off x="0" y="4020"/>
        <a:ext cx="10501499" cy="789915"/>
      </dsp:txXfrm>
    </dsp:sp>
    <dsp:sp modelId="{3090581B-07BA-8B4D-83AF-555C4432E46C}">
      <dsp:nvSpPr>
        <dsp:cNvPr id="0" name=""/>
        <dsp:cNvSpPr/>
      </dsp:nvSpPr>
      <dsp:spPr>
        <a:xfrm>
          <a:off x="0" y="793935"/>
          <a:ext cx="10501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A00ED-BE8B-4442-ABE2-F9DB0C3BB05D}">
      <dsp:nvSpPr>
        <dsp:cNvPr id="0" name=""/>
        <dsp:cNvSpPr/>
      </dsp:nvSpPr>
      <dsp:spPr>
        <a:xfrm>
          <a:off x="0" y="793935"/>
          <a:ext cx="10501499" cy="873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Montserrat" pitchFamily="2" charset="0"/>
            </a:rPr>
            <a:t>Обеспечение прочной связи между преподаванием, обучением и исследованиями на всех уровнях обучения и создание стимулы для вузов, преподавателей и студентов с целью активизации деятельности, способствующей развитию творчества, инноваций и предпринимательства</a:t>
          </a:r>
          <a:endParaRPr lang="ru-KZ" sz="1400" kern="1200" dirty="0">
            <a:latin typeface="Montserrat" pitchFamily="2" charset="0"/>
          </a:endParaRPr>
        </a:p>
      </dsp:txBody>
      <dsp:txXfrm>
        <a:off x="0" y="793935"/>
        <a:ext cx="10501499" cy="873062"/>
      </dsp:txXfrm>
    </dsp:sp>
    <dsp:sp modelId="{10686F02-C0B9-824A-BAE2-23FFB2D2ED45}">
      <dsp:nvSpPr>
        <dsp:cNvPr id="0" name=""/>
        <dsp:cNvSpPr/>
      </dsp:nvSpPr>
      <dsp:spPr>
        <a:xfrm>
          <a:off x="0" y="1666998"/>
          <a:ext cx="10501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CECD7-F86E-8140-AFFD-6F51D77CC21A}">
      <dsp:nvSpPr>
        <dsp:cNvPr id="0" name=""/>
        <dsp:cNvSpPr/>
      </dsp:nvSpPr>
      <dsp:spPr>
        <a:xfrm>
          <a:off x="0" y="1666998"/>
          <a:ext cx="10501499" cy="109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Montserrat" pitchFamily="2" charset="0"/>
            </a:rPr>
            <a:t>Образовательные программы должны позволить студентам развивать компетенции, которые могут наилучшим образом удовлетворить личные стремления и потребности общества путем эффективных обучающих мероприятий. Это должно поддерживаться за счет прозрачных описаний результатов обучения и учебной нагрузки, гибких путей обучения и соответствующих методов преподавания и оценки</a:t>
          </a:r>
          <a:endParaRPr lang="ru-KZ" sz="1400" kern="1200" dirty="0">
            <a:latin typeface="Montserrat" pitchFamily="2" charset="0"/>
          </a:endParaRPr>
        </a:p>
      </dsp:txBody>
      <dsp:txXfrm>
        <a:off x="0" y="1666998"/>
        <a:ext cx="10501499" cy="1094448"/>
      </dsp:txXfrm>
    </dsp:sp>
    <dsp:sp modelId="{86CFC349-D1E7-7C4C-ADCC-3DE40745242C}">
      <dsp:nvSpPr>
        <dsp:cNvPr id="0" name=""/>
        <dsp:cNvSpPr/>
      </dsp:nvSpPr>
      <dsp:spPr>
        <a:xfrm>
          <a:off x="0" y="2761446"/>
          <a:ext cx="10501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C4A51-702F-E843-9964-DD0E3AE2CABF}">
      <dsp:nvSpPr>
        <dsp:cNvPr id="0" name=""/>
        <dsp:cNvSpPr/>
      </dsp:nvSpPr>
      <dsp:spPr>
        <a:xfrm>
          <a:off x="0" y="2761446"/>
          <a:ext cx="10501499" cy="598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Montserrat" pitchFamily="2" charset="0"/>
            </a:rPr>
            <a:t>Необходимо признавать и стимулировать эффективное преподавание, обеспечивать возможности для укрепления академических компетенций преподавателей</a:t>
          </a:r>
          <a:endParaRPr lang="ru-KZ" sz="1400" kern="1200" dirty="0">
            <a:latin typeface="Montserrat" pitchFamily="2" charset="0"/>
          </a:endParaRPr>
        </a:p>
      </dsp:txBody>
      <dsp:txXfrm>
        <a:off x="0" y="2761446"/>
        <a:ext cx="10501499" cy="598668"/>
      </dsp:txXfrm>
    </dsp:sp>
    <dsp:sp modelId="{64A3206A-4580-1B40-B0D6-4F0845B57421}">
      <dsp:nvSpPr>
        <dsp:cNvPr id="0" name=""/>
        <dsp:cNvSpPr/>
      </dsp:nvSpPr>
      <dsp:spPr>
        <a:xfrm>
          <a:off x="0" y="3360114"/>
          <a:ext cx="105014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D35AE-F8A0-9741-80E7-9D74FDB996D6}">
      <dsp:nvSpPr>
        <dsp:cNvPr id="0" name=""/>
        <dsp:cNvSpPr/>
      </dsp:nvSpPr>
      <dsp:spPr>
        <a:xfrm>
          <a:off x="0" y="3360114"/>
          <a:ext cx="10501499" cy="1319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Montserrat" pitchFamily="2" charset="0"/>
            </a:rPr>
            <a:t>Активное вовлечение студентов, как полноценных членов академического сообщества, также других стейкхолдеров, в разработку учебных программ и обеспечение качества.</a:t>
          </a:r>
          <a:r>
            <a:rPr lang="ru-KZ" sz="1400" kern="1200" dirty="0">
              <a:latin typeface="Montserrat" pitchFamily="2" charset="0"/>
            </a:rPr>
            <a:t> </a:t>
          </a:r>
        </a:p>
      </dsp:txBody>
      <dsp:txXfrm>
        <a:off x="0" y="3360114"/>
        <a:ext cx="10501499" cy="1319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B15A1-FF4C-46C0-BAE7-5A45EB8499EA}" type="datetimeFigureOut">
              <a:rPr lang="ru-RU" smtClean="0"/>
              <a:t>31.08.2021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418A7-EE2B-49CC-861F-024A0576F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16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0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610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927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132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227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007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012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8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74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49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23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21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0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0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204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639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073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418A7-EE2B-49CC-861F-024A0576F54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2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06B30-56B5-714F-BC2C-3FBCDEBF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F2502C-16C5-0C43-8B02-12B74DBC2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ACB21E-06E8-A44C-B1EB-EB7AB962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2D6E-4575-45E7-B31E-A746B7EBA568}" type="datetime1">
              <a:rPr lang="LID4096" smtClean="0"/>
              <a:t>08/31/2021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EC2D0B-AEB3-D741-8DE2-D23E89D0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BE5BE-57C2-5242-93D9-D9369EE2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046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BF7E5-B212-AF4F-BCD0-942E88EBA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D0B32C-E868-6648-83C5-B11A9AB3F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8CBBBE-3DF9-FC4F-8993-DE44C9F5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59FB2-3665-46DA-9A00-272D03DD6D66}" type="datetime1">
              <a:rPr lang="LID4096" smtClean="0"/>
              <a:t>08/31/2021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3609E3-5961-A341-B934-1554D816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BF50FB-91A1-3741-AA35-87502F4D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4897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9CF8A-348C-D44A-9DEC-F8C4ACC2F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626E8E-B4E1-6E4A-A7B3-01620C492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A3DC0C-32A4-AE48-9BB8-616C829FC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EF135-EACF-43BE-B3B1-9E250E9BAFD9}" type="datetime1">
              <a:rPr lang="LID4096" smtClean="0"/>
              <a:t>08/31/2021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3339DA-C32C-C543-8CD4-D8F80691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D01F47-77E4-E54A-8059-24DB87CF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7419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14147-1998-5E46-8E43-EE0C93C06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E4FE3F-621F-AA43-9036-F5C13036A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D55D1-9C34-F647-86AB-519DBEBC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B425-33E8-434B-A35A-5DC73B6A4124}" type="datetime1">
              <a:rPr lang="LID4096" smtClean="0"/>
              <a:t>08/31/2021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437C6C-0BC4-8A4C-AC5E-EEE8548C6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9DB23-D225-AF46-9D2F-577613C0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2367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83374-BB29-DF45-80DD-6CE2F684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F2BA81-6875-6648-BAFC-906446B70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6A5DF8-0F40-EE43-BFAE-49BF5D1D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612E-1153-4F18-9E3C-304A24166C38}" type="datetime1">
              <a:rPr lang="LID4096" smtClean="0"/>
              <a:t>08/31/2021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7E9028-94FD-954B-BB46-84560F5C6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1A0A16-4460-3942-85DF-97D3DE7D9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8132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BCB27-9E2C-3149-8D74-269A174DD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AB14EB-DF0E-4C4E-AB6B-507E4CB74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54703B-E90E-2447-AA6F-01A5FEDF5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E31DCC-B852-2241-B948-AB4E25A4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C5A-BFEB-429A-9442-6AD3A6630EC4}" type="datetime1">
              <a:rPr lang="LID4096" smtClean="0"/>
              <a:t>08/31/2021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CA3818-CD86-2C43-B7D8-1721B152B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B5917D-5DD0-3B45-8E1B-A2F67ECA1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1899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96A66-0C5A-8F4B-9BF5-0195B725D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4A33FF-1BA5-B342-B451-BF1BD280C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439677-095D-1A49-84C3-6B53DBA80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46DE477-38F5-DB4B-AA5E-2881E8FAC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E02B10-8950-B544-8B27-A2672DF39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9A8126-5ACB-5F48-96E9-801493BD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52F6-CFAA-450F-A81E-3A3AB59BBA33}" type="datetime1">
              <a:rPr lang="LID4096" smtClean="0"/>
              <a:t>08/31/2021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0CAFAF-843C-8A4D-A37F-DDF051C90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A84FAC-DC62-964A-A7C3-55B43F2F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7394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D038D-4BB4-0246-8828-C7C45D96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173DCA-F290-3E4D-8AFB-41E1514D8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AE0C-6713-42A7-921D-2939DF7661CC}" type="datetime1">
              <a:rPr lang="LID4096" smtClean="0"/>
              <a:t>08/31/2021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67A6C3-FCFE-3C4F-B0C1-D5B8AA6C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865EA1-0A60-1146-BFCB-7FE0D438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8942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0B4C1E7-AC64-2E48-A80B-F0EB6785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40B5-E3E1-4379-824B-FEB02F9BEB51}" type="datetime1">
              <a:rPr lang="LID4096" smtClean="0"/>
              <a:t>08/31/2021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00D068-F95C-CD4A-86A6-A2B7DD7CD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2BB0C6-2BBF-644F-B479-FC517FCD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511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88A73-1D46-DC44-8049-937FBF56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77BB3C-24A7-0448-95D0-2D390E884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5E4F48-4160-154B-BE55-B6AC5F48F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C138E2-E6BE-D447-A43C-B2563885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B7D0B-BB0E-4BF1-A780-3FDEB53DC402}" type="datetime1">
              <a:rPr lang="LID4096" smtClean="0"/>
              <a:t>08/31/2021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3B835B-24C2-E044-8215-3B92586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17EAE7-F635-4848-B163-B9786683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3986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A164E-91C9-3148-A878-BC0E20D61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C46E4F-5C3D-BB49-A12B-2384BF6A3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8E1D57-299D-0B43-A715-7317D3D2E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5A9170-331C-AC44-B366-1EB86105B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E51C4-6364-4931-A8A0-FEF9794749BA}" type="datetime1">
              <a:rPr lang="LID4096" smtClean="0"/>
              <a:t>08/31/2021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536D30-4786-4A43-AD77-89A0C9DD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C77D8A-1662-1D47-8483-9E1847D54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3915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C5984-18E1-E34F-A477-FDB08C12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7D5A42-D192-644E-B96F-54782A7D3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770EDE-35B0-DD47-A681-042082F2E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141D5-0080-42F5-8080-C1612444702F}" type="datetime1">
              <a:rPr lang="LID4096" smtClean="0"/>
              <a:t>08/31/2021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7683D-3A63-074B-8654-2BA6504A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EF5FE2-6D86-CC44-BD2F-B9913B0A6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C1A24-B88A-274E-B327-11D99376879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364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5.png"/><Relationship Id="rId7" Type="http://schemas.openxmlformats.org/officeDocument/2006/relationships/image" Target="../media/image46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0" Type="http://schemas.openxmlformats.org/officeDocument/2006/relationships/image" Target="../media/image49.svg"/><Relationship Id="rId4" Type="http://schemas.microsoft.com/office/2007/relationships/hdphoto" Target="../media/hdphoto1.wdp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8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5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8.png"/><Relationship Id="rId10" Type="http://schemas.microsoft.com/office/2007/relationships/diagramDrawing" Target="../diagrams/drawing2.xml"/><Relationship Id="rId4" Type="http://schemas.microsoft.com/office/2007/relationships/hdphoto" Target="../media/hdphoto1.wdp"/><Relationship Id="rId9" Type="http://schemas.openxmlformats.org/officeDocument/2006/relationships/diagramColors" Target="../diagrams/colors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5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15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12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83E87B-2D96-480F-B0A4-44E098141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21897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B4D17C2-2231-4853-9C21-6776464673E1}"/>
              </a:ext>
            </a:extLst>
          </p:cNvPr>
          <p:cNvSpPr/>
          <p:nvPr/>
        </p:nvSpPr>
        <p:spPr>
          <a:xfrm>
            <a:off x="0" y="296491"/>
            <a:ext cx="12192000" cy="1236576"/>
          </a:xfrm>
          <a:prstGeom prst="rect">
            <a:avLst/>
          </a:prstGeom>
          <a:solidFill>
            <a:srgbClr val="192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F11E09-6BF4-4033-A0B1-B3B523DF579E}"/>
              </a:ext>
            </a:extLst>
          </p:cNvPr>
          <p:cNvSpPr/>
          <p:nvPr/>
        </p:nvSpPr>
        <p:spPr>
          <a:xfrm>
            <a:off x="360218" y="438070"/>
            <a:ext cx="116285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3200" b="1" dirty="0">
                <a:solidFill>
                  <a:schemeClr val="bg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Академическая политика </a:t>
            </a:r>
            <a:r>
              <a:rPr lang="en-US" sz="3200" b="1" dirty="0">
                <a:solidFill>
                  <a:schemeClr val="bg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Astana IT University</a:t>
            </a:r>
            <a:r>
              <a:rPr lang="ru-RU" sz="3200" b="1" dirty="0">
                <a:solidFill>
                  <a:schemeClr val="bg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как  </a:t>
            </a:r>
          </a:p>
          <a:p>
            <a:pPr indent="450215" algn="ctr"/>
            <a:r>
              <a:rPr lang="ru-RU" sz="3200" b="1" dirty="0">
                <a:solidFill>
                  <a:schemeClr val="bg1"/>
                </a:solidFill>
                <a:latin typeface="Montserrat Medium" panose="00000600000000000000" pitchFamily="50" charset="-52"/>
                <a:ea typeface="Calibri" panose="020F0502020204030204" pitchFamily="34" charset="0"/>
                <a:cs typeface="Times New Roman" panose="02020603050405020304" pitchFamily="18" charset="0"/>
              </a:rPr>
              <a:t> путеводитель студенческого жизненного цикла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3C07A5-1630-4BDF-98DB-51C5D9B69351}"/>
              </a:ext>
            </a:extLst>
          </p:cNvPr>
          <p:cNvSpPr/>
          <p:nvPr/>
        </p:nvSpPr>
        <p:spPr>
          <a:xfrm>
            <a:off x="8487069" y="5949028"/>
            <a:ext cx="370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2400" b="1" dirty="0" err="1">
                <a:solidFill>
                  <a:schemeClr val="bg1"/>
                </a:solidFill>
                <a:effectLst/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Омирбаев</a:t>
            </a:r>
            <a:r>
              <a:rPr lang="ru-RU" sz="2400" b="1" dirty="0">
                <a:solidFill>
                  <a:schemeClr val="bg1"/>
                </a:solidFill>
                <a:effectLst/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С.М., </a:t>
            </a:r>
          </a:p>
          <a:p>
            <a:pPr indent="450215" algn="ctr"/>
            <a:r>
              <a:rPr lang="ru-RU" sz="2400" b="1" dirty="0">
                <a:solidFill>
                  <a:schemeClr val="bg1"/>
                </a:solidFill>
                <a:effectLst/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первый проректор</a:t>
            </a:r>
            <a:endParaRPr lang="ru-RU" sz="2400" dirty="0">
              <a:solidFill>
                <a:schemeClr val="bg1"/>
              </a:solidFill>
              <a:effectLst/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D4A16CF-5F4D-42F6-AE95-119BD017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4684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Образовательная деятельность университета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1CF0E78-EF3F-4263-AD89-36E381478969}"/>
              </a:ext>
            </a:extLst>
          </p:cNvPr>
          <p:cNvSpPr txBox="1"/>
          <p:nvPr/>
        </p:nvSpPr>
        <p:spPr>
          <a:xfrm>
            <a:off x="882838" y="2096857"/>
            <a:ext cx="394013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Montserrat" panose="00000500000000000000" pitchFamily="2" charset="-52"/>
              </a:rPr>
              <a:t>Правила организации </a:t>
            </a:r>
            <a:r>
              <a:rPr lang="ru-RU" sz="1200" b="1" dirty="0">
                <a:latin typeface="Montserrat" panose="00000500000000000000" pitchFamily="2" charset="-52"/>
              </a:rPr>
              <a:t>учебного процесса по кредитной технологии обучения</a:t>
            </a:r>
            <a:r>
              <a:rPr lang="ru-RU" sz="1200" dirty="0">
                <a:latin typeface="Montserrat" panose="00000500000000000000" pitchFamily="2" charset="-52"/>
              </a:rPr>
              <a:t>;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Montserrat" panose="00000500000000000000" pitchFamily="2" charset="-52"/>
              </a:rPr>
              <a:t>Правила </a:t>
            </a:r>
            <a:r>
              <a:rPr lang="ru-RU" sz="1200" b="1" dirty="0">
                <a:latin typeface="Montserrat" panose="00000500000000000000" pitchFamily="2" charset="-52"/>
              </a:rPr>
              <a:t>академической честности</a:t>
            </a:r>
            <a:r>
              <a:rPr lang="ru-RU" sz="1200" dirty="0">
                <a:latin typeface="Montserrat" panose="00000500000000000000" pitchFamily="2" charset="-52"/>
              </a:rPr>
              <a:t>;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Montserrat" panose="00000500000000000000" pitchFamily="2" charset="-52"/>
              </a:rPr>
              <a:t>Правила </a:t>
            </a:r>
            <a:r>
              <a:rPr lang="ru-RU" sz="1200" b="1" dirty="0">
                <a:latin typeface="Montserrat" panose="00000500000000000000" pitchFamily="2" charset="-52"/>
              </a:rPr>
              <a:t>внутреннего и трудового распорядка</a:t>
            </a:r>
            <a:r>
              <a:rPr lang="ru-RU" sz="1200" dirty="0">
                <a:latin typeface="Montserrat" panose="00000500000000000000" pitchFamily="2" charset="-52"/>
              </a:rPr>
              <a:t>;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Montserrat" panose="00000500000000000000" pitchFamily="2" charset="-52"/>
              </a:rPr>
              <a:t>Правила </a:t>
            </a:r>
            <a:r>
              <a:rPr lang="ru-RU" sz="1200" b="1" dirty="0">
                <a:latin typeface="Montserrat" panose="00000500000000000000" pitchFamily="2" charset="-52"/>
              </a:rPr>
              <a:t>организации и проведения промежуточной аттестации </a:t>
            </a:r>
            <a:r>
              <a:rPr lang="ru-RU" sz="1200" dirty="0">
                <a:latin typeface="Montserrat" panose="00000500000000000000" pitchFamily="2" charset="-52"/>
              </a:rPr>
              <a:t>обучающихся </a:t>
            </a:r>
            <a:r>
              <a:rPr lang="ru-RU" sz="1200" dirty="0" err="1">
                <a:latin typeface="Montserrat" panose="00000500000000000000" pitchFamily="2" charset="-52"/>
              </a:rPr>
              <a:t>Astana</a:t>
            </a:r>
            <a:r>
              <a:rPr lang="ru-RU" sz="1200" dirty="0">
                <a:latin typeface="Montserrat" panose="00000500000000000000" pitchFamily="2" charset="-52"/>
              </a:rPr>
              <a:t> IT </a:t>
            </a:r>
            <a:r>
              <a:rPr lang="ru-RU" sz="1200" dirty="0" err="1">
                <a:latin typeface="Montserrat" panose="00000500000000000000" pitchFamily="2" charset="-52"/>
              </a:rPr>
              <a:t>University</a:t>
            </a:r>
            <a:r>
              <a:rPr lang="ru-RU" sz="1200" dirty="0">
                <a:latin typeface="Montserrat" panose="00000500000000000000" pitchFamily="2" charset="-52"/>
              </a:rPr>
              <a:t>;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Montserrat" panose="00000500000000000000" pitchFamily="2" charset="-52"/>
              </a:rPr>
              <a:t>Правила </a:t>
            </a:r>
            <a:r>
              <a:rPr lang="ru-RU" sz="1200" b="1" dirty="0">
                <a:latin typeface="Montserrat" panose="00000500000000000000" pitchFamily="2" charset="-52"/>
              </a:rPr>
              <a:t>перевода, восстановления, отчисления и предоставления академических отпусков</a:t>
            </a:r>
            <a:r>
              <a:rPr lang="ru-RU" sz="1200" dirty="0">
                <a:latin typeface="Montserrat" panose="00000500000000000000" pitchFamily="2" charset="-52"/>
              </a:rPr>
              <a:t> обучающихся;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Montserrat" panose="00000500000000000000" pitchFamily="2" charset="-52"/>
              </a:rPr>
              <a:t>Правила </a:t>
            </a:r>
            <a:r>
              <a:rPr lang="ru-RU" sz="1200" b="1" dirty="0">
                <a:latin typeface="Montserrat" panose="00000500000000000000" pitchFamily="2" charset="-52"/>
              </a:rPr>
              <a:t>проведения итоговой аттестации </a:t>
            </a:r>
            <a:r>
              <a:rPr lang="ru-RU" sz="1200" dirty="0">
                <a:latin typeface="Montserrat" panose="00000500000000000000" pitchFamily="2" charset="-52"/>
              </a:rPr>
              <a:t>обучающихся </a:t>
            </a:r>
            <a:r>
              <a:rPr lang="ru-RU" sz="1200" dirty="0" err="1">
                <a:latin typeface="Montserrat" panose="00000500000000000000" pitchFamily="2" charset="-52"/>
              </a:rPr>
              <a:t>Astana</a:t>
            </a:r>
            <a:r>
              <a:rPr lang="ru-RU" sz="1200" dirty="0">
                <a:latin typeface="Montserrat" panose="00000500000000000000" pitchFamily="2" charset="-52"/>
              </a:rPr>
              <a:t> IT </a:t>
            </a:r>
            <a:r>
              <a:rPr lang="ru-RU" sz="1200" dirty="0" err="1">
                <a:latin typeface="Montserrat" panose="00000500000000000000" pitchFamily="2" charset="-52"/>
              </a:rPr>
              <a:t>University</a:t>
            </a:r>
            <a:r>
              <a:rPr lang="ru-RU" sz="1200" dirty="0">
                <a:latin typeface="Montserrat" panose="00000500000000000000" pitchFamily="2" charset="-52"/>
              </a:rPr>
              <a:t>;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Montserrat" panose="00000500000000000000" pitchFamily="2" charset="-52"/>
              </a:rPr>
              <a:t>Положение </a:t>
            </a:r>
            <a:r>
              <a:rPr lang="ru-RU" sz="1200" b="1" dirty="0">
                <a:latin typeface="Montserrat" panose="00000500000000000000" pitchFamily="2" charset="-52"/>
              </a:rPr>
              <a:t>о системе оценивания </a:t>
            </a:r>
            <a:r>
              <a:rPr lang="ru-RU" sz="1200" dirty="0">
                <a:latin typeface="Montserrat" panose="00000500000000000000" pitchFamily="2" charset="-52"/>
              </a:rPr>
              <a:t>обучающихся;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Montserrat" panose="00000500000000000000" pitchFamily="2" charset="-52"/>
              </a:rPr>
              <a:t>Положение </a:t>
            </a:r>
            <a:r>
              <a:rPr lang="ru-RU" sz="1200" b="1" dirty="0">
                <a:latin typeface="Montserrat" panose="00000500000000000000" pitchFamily="2" charset="-52"/>
              </a:rPr>
              <a:t>по организации и проведению практики</a:t>
            </a:r>
            <a:r>
              <a:rPr lang="ru-RU" sz="1200" dirty="0">
                <a:latin typeface="Montserrat" panose="00000500000000000000" pitchFamily="2" charset="-52"/>
              </a:rPr>
              <a:t> обучающихся;</a:t>
            </a:r>
          </a:p>
          <a:p>
            <a:pPr marL="285750" indent="-285750" algn="just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latin typeface="Montserrat" panose="00000500000000000000" pitchFamily="2" charset="-52"/>
              </a:rPr>
              <a:t>Правила </a:t>
            </a:r>
            <a:r>
              <a:rPr lang="ru-RU" sz="1200" b="1" dirty="0">
                <a:latin typeface="Montserrat" panose="00000500000000000000" pitchFamily="2" charset="-52"/>
              </a:rPr>
              <a:t>признания результатов обучения формального и неформального образования</a:t>
            </a:r>
            <a:r>
              <a:rPr lang="ru-RU" sz="1200" dirty="0">
                <a:latin typeface="Montserrat" panose="00000500000000000000" pitchFamily="2" charset="-52"/>
              </a:rPr>
              <a:t>.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03ABC142-A811-4555-9110-0BC716884949}"/>
              </a:ext>
            </a:extLst>
          </p:cNvPr>
          <p:cNvSpPr/>
          <p:nvPr/>
        </p:nvSpPr>
        <p:spPr>
          <a:xfrm>
            <a:off x="726194" y="1525628"/>
            <a:ext cx="41673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B0F0"/>
                </a:solidFill>
                <a:latin typeface="Montserrat Black" panose="00000A00000000000000" pitchFamily="2" charset="-52"/>
              </a:rPr>
              <a:t>НОРМАТИВНЫЕ ДОКУМЕНТЫ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D3EF7EC-7634-4BCD-AFBE-902C73C7AEFB}"/>
              </a:ext>
            </a:extLst>
          </p:cNvPr>
          <p:cNvCxnSpPr>
            <a:cxnSpLocks/>
          </p:cNvCxnSpPr>
          <p:nvPr/>
        </p:nvCxnSpPr>
        <p:spPr>
          <a:xfrm>
            <a:off x="882838" y="1980519"/>
            <a:ext cx="3940138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12469F-BC79-438B-8669-F7CA3716FB82}"/>
              </a:ext>
            </a:extLst>
          </p:cNvPr>
          <p:cNvSpPr/>
          <p:nvPr/>
        </p:nvSpPr>
        <p:spPr>
          <a:xfrm>
            <a:off x="5523348" y="1265633"/>
            <a:ext cx="6090188" cy="421868"/>
          </a:xfrm>
          <a:prstGeom prst="rect">
            <a:avLst/>
          </a:prstGeom>
          <a:noFill/>
          <a:ln w="38100">
            <a:solidFill>
              <a:srgbClr val="2AB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Montserrat Black" panose="00000A00000000000000" pitchFamily="2" charset="-52"/>
              </a:rPr>
              <a:t>ДЕКАН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6FDAFFE-CD65-4FBA-9174-D6880E898E80}"/>
              </a:ext>
            </a:extLst>
          </p:cNvPr>
          <p:cNvCxnSpPr>
            <a:cxnSpLocks/>
          </p:cNvCxnSpPr>
          <p:nvPr/>
        </p:nvCxnSpPr>
        <p:spPr>
          <a:xfrm>
            <a:off x="5751323" y="1687501"/>
            <a:ext cx="0" cy="4067826"/>
          </a:xfrm>
          <a:prstGeom prst="line">
            <a:avLst/>
          </a:prstGeom>
          <a:ln w="19050">
            <a:solidFill>
              <a:srgbClr val="2ABDF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A1267C1E-9F52-47D5-A96C-69F3723043EB}"/>
              </a:ext>
            </a:extLst>
          </p:cNvPr>
          <p:cNvSpPr/>
          <p:nvPr/>
        </p:nvSpPr>
        <p:spPr>
          <a:xfrm>
            <a:off x="6143594" y="1828410"/>
            <a:ext cx="5469942" cy="811005"/>
          </a:xfrm>
          <a:prstGeom prst="rect">
            <a:avLst/>
          </a:prstGeom>
          <a:noFill/>
          <a:ln w="28575">
            <a:solidFill>
              <a:srgbClr val="2AB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002060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4545347-C803-49D0-88AA-059824020201}"/>
              </a:ext>
            </a:extLst>
          </p:cNvPr>
          <p:cNvSpPr/>
          <p:nvPr/>
        </p:nvSpPr>
        <p:spPr>
          <a:xfrm>
            <a:off x="6143594" y="2754596"/>
            <a:ext cx="5469941" cy="931054"/>
          </a:xfrm>
          <a:prstGeom prst="rect">
            <a:avLst/>
          </a:prstGeom>
          <a:noFill/>
          <a:ln w="28575">
            <a:solidFill>
              <a:srgbClr val="2AB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932F1F5A-FBFF-462F-B0BE-FFE390A2F1E2}"/>
              </a:ext>
            </a:extLst>
          </p:cNvPr>
          <p:cNvSpPr/>
          <p:nvPr/>
        </p:nvSpPr>
        <p:spPr>
          <a:xfrm>
            <a:off x="6143594" y="3791674"/>
            <a:ext cx="5469942" cy="1238190"/>
          </a:xfrm>
          <a:prstGeom prst="rect">
            <a:avLst/>
          </a:prstGeom>
          <a:noFill/>
          <a:ln w="28575">
            <a:solidFill>
              <a:srgbClr val="2AB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2918D2E-6B3C-47AF-B43C-0D6B117CCFB0}"/>
              </a:ext>
            </a:extLst>
          </p:cNvPr>
          <p:cNvSpPr/>
          <p:nvPr/>
        </p:nvSpPr>
        <p:spPr>
          <a:xfrm>
            <a:off x="6143594" y="5131948"/>
            <a:ext cx="5469941" cy="1258748"/>
          </a:xfrm>
          <a:prstGeom prst="rect">
            <a:avLst/>
          </a:prstGeom>
          <a:noFill/>
          <a:ln w="28575">
            <a:solidFill>
              <a:srgbClr val="2AB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Montserrat Black" panose="00000A00000000000000" pitchFamily="2" charset="-52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88F3224-2D49-4562-A28D-91D19A690DFC}"/>
              </a:ext>
            </a:extLst>
          </p:cNvPr>
          <p:cNvCxnSpPr>
            <a:cxnSpLocks/>
          </p:cNvCxnSpPr>
          <p:nvPr/>
        </p:nvCxnSpPr>
        <p:spPr>
          <a:xfrm flipH="1">
            <a:off x="5751323" y="5755327"/>
            <a:ext cx="392270" cy="0"/>
          </a:xfrm>
          <a:prstGeom prst="line">
            <a:avLst/>
          </a:prstGeom>
          <a:ln>
            <a:solidFill>
              <a:srgbClr val="2ABD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255CD13F-94B5-4109-AD57-87F620EDFFD0}"/>
              </a:ext>
            </a:extLst>
          </p:cNvPr>
          <p:cNvCxnSpPr>
            <a:cxnSpLocks/>
          </p:cNvCxnSpPr>
          <p:nvPr/>
        </p:nvCxnSpPr>
        <p:spPr>
          <a:xfrm flipH="1">
            <a:off x="5751323" y="4468946"/>
            <a:ext cx="392270" cy="0"/>
          </a:xfrm>
          <a:prstGeom prst="line">
            <a:avLst/>
          </a:prstGeom>
          <a:ln>
            <a:solidFill>
              <a:srgbClr val="2ABD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AE3E1531-9F99-4429-A1AD-065C7457B7B6}"/>
              </a:ext>
            </a:extLst>
          </p:cNvPr>
          <p:cNvCxnSpPr>
            <a:cxnSpLocks/>
          </p:cNvCxnSpPr>
          <p:nvPr/>
        </p:nvCxnSpPr>
        <p:spPr>
          <a:xfrm flipH="1">
            <a:off x="5751323" y="3217367"/>
            <a:ext cx="392270" cy="0"/>
          </a:xfrm>
          <a:prstGeom prst="line">
            <a:avLst/>
          </a:prstGeom>
          <a:ln>
            <a:solidFill>
              <a:srgbClr val="2ABD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0958FD46-F941-4A8B-88FB-11F66A9D5980}"/>
              </a:ext>
            </a:extLst>
          </p:cNvPr>
          <p:cNvCxnSpPr>
            <a:cxnSpLocks/>
          </p:cNvCxnSpPr>
          <p:nvPr/>
        </p:nvCxnSpPr>
        <p:spPr>
          <a:xfrm flipH="1">
            <a:off x="5751323" y="2240463"/>
            <a:ext cx="392270" cy="0"/>
          </a:xfrm>
          <a:prstGeom prst="line">
            <a:avLst/>
          </a:prstGeom>
          <a:ln>
            <a:solidFill>
              <a:srgbClr val="2ABD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DDE4F6C-695C-44FC-AE72-DD2699CB35E6}"/>
              </a:ext>
            </a:extLst>
          </p:cNvPr>
          <p:cNvSpPr txBox="1"/>
          <p:nvPr/>
        </p:nvSpPr>
        <p:spPr>
          <a:xfrm>
            <a:off x="6751782" y="1881269"/>
            <a:ext cx="4734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Montserrat" panose="00000500000000000000" pitchFamily="2" charset="-52"/>
              </a:rPr>
              <a:t>Департамент вычислений и науки о данных/ </a:t>
            </a:r>
            <a:r>
              <a:rPr lang="ru-RU" sz="1000" b="1" dirty="0" err="1">
                <a:latin typeface="Montserrat" panose="00000500000000000000" pitchFamily="2" charset="-52"/>
              </a:rPr>
              <a:t>Department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of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Computational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and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Data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Science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dirty="0">
                <a:latin typeface="Montserrat" panose="00000500000000000000" pitchFamily="2" charset="-52"/>
              </a:rPr>
              <a:t>– в основном это обслуживающий департамент и курирует образовательную программу «</a:t>
            </a:r>
            <a:r>
              <a:rPr lang="ru-RU" sz="1000" dirty="0" err="1">
                <a:latin typeface="Montserrat" panose="00000500000000000000" pitchFamily="2" charset="-52"/>
              </a:rPr>
              <a:t>Big</a:t>
            </a:r>
            <a:r>
              <a:rPr lang="ru-RU" sz="1000" dirty="0">
                <a:latin typeface="Montserrat" panose="00000500000000000000" pitchFamily="2" charset="-52"/>
              </a:rPr>
              <a:t> </a:t>
            </a:r>
            <a:r>
              <a:rPr lang="ru-RU" sz="1000" dirty="0" err="1">
                <a:latin typeface="Montserrat" panose="00000500000000000000" pitchFamily="2" charset="-52"/>
              </a:rPr>
              <a:t>data</a:t>
            </a:r>
            <a:r>
              <a:rPr lang="ru-RU" sz="1000" dirty="0">
                <a:latin typeface="Montserrat" panose="00000500000000000000" pitchFamily="2" charset="-52"/>
              </a:rPr>
              <a:t> </a:t>
            </a:r>
            <a:r>
              <a:rPr lang="ru-RU" sz="1000" dirty="0" err="1">
                <a:latin typeface="Montserrat" panose="00000500000000000000" pitchFamily="2" charset="-52"/>
              </a:rPr>
              <a:t>Analysis</a:t>
            </a:r>
            <a:r>
              <a:rPr lang="ru-RU" sz="1000" dirty="0">
                <a:latin typeface="Montserrat" panose="00000500000000000000" pitchFamily="2" charset="-52"/>
              </a:rPr>
              <a:t>»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BE7D983-AAE0-4D0F-AF71-3DF18A159E24}"/>
              </a:ext>
            </a:extLst>
          </p:cNvPr>
          <p:cNvSpPr txBox="1"/>
          <p:nvPr/>
        </p:nvSpPr>
        <p:spPr>
          <a:xfrm>
            <a:off x="6751781" y="2778766"/>
            <a:ext cx="47451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Montserrat" panose="00000500000000000000" pitchFamily="2" charset="-52"/>
              </a:rPr>
              <a:t>Департамент компьютерной инженерии/ </a:t>
            </a:r>
            <a:r>
              <a:rPr lang="en-US" sz="1000" b="1" dirty="0">
                <a:latin typeface="Montserrat" panose="00000500000000000000" pitchFamily="2" charset="-52"/>
              </a:rPr>
              <a:t>Department of Computer Engineering – </a:t>
            </a:r>
            <a:r>
              <a:rPr lang="ru-RU" sz="1000" dirty="0">
                <a:latin typeface="Montserrat" panose="00000500000000000000" pitchFamily="2" charset="-52"/>
              </a:rPr>
              <a:t>выпускающий департамент, полностью курирует направление подготовки 6В061-Информационно-коммуникационные технологии, ведет программы «</a:t>
            </a:r>
            <a:r>
              <a:rPr lang="en-US" sz="1000" dirty="0">
                <a:latin typeface="Montserrat" panose="00000500000000000000" pitchFamily="2" charset="-52"/>
              </a:rPr>
              <a:t>Computer Science», «Software Engineering», «Industrial Automation»</a:t>
            </a:r>
            <a:endParaRPr lang="ru-RU" sz="1000" dirty="0">
              <a:latin typeface="Montserrat" panose="00000500000000000000" pitchFamily="2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E43C1E0-A0B7-4325-A855-C63E173520EF}"/>
              </a:ext>
            </a:extLst>
          </p:cNvPr>
          <p:cNvSpPr txBox="1"/>
          <p:nvPr/>
        </p:nvSpPr>
        <p:spPr>
          <a:xfrm>
            <a:off x="6751781" y="3832608"/>
            <a:ext cx="47451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Montserrat" panose="00000500000000000000" pitchFamily="2" charset="-52"/>
              </a:rPr>
              <a:t>Департамент интеллектуальных систем и кибербезопасности/ </a:t>
            </a:r>
            <a:r>
              <a:rPr lang="ru-RU" sz="1000" b="1" dirty="0" err="1">
                <a:latin typeface="Montserrat" panose="00000500000000000000" pitchFamily="2" charset="-52"/>
              </a:rPr>
              <a:t>Department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of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Intellectual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systems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and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cybersecurity</a:t>
            </a:r>
            <a:r>
              <a:rPr lang="ru-RU" sz="1000" b="1" dirty="0">
                <a:latin typeface="Montserrat" panose="00000500000000000000" pitchFamily="2" charset="-52"/>
              </a:rPr>
              <a:t> – </a:t>
            </a:r>
            <a:r>
              <a:rPr lang="ru-RU" sz="1000" dirty="0">
                <a:latin typeface="Montserrat" panose="00000500000000000000" pitchFamily="2" charset="-52"/>
              </a:rPr>
              <a:t>выпускающий департамент, полностью курирует два направления подготовки: 6В063-Информационная безопасность с образовательной программой «</a:t>
            </a:r>
            <a:r>
              <a:rPr lang="ru-RU" sz="1000" dirty="0" err="1">
                <a:latin typeface="Montserrat" panose="00000500000000000000" pitchFamily="2" charset="-52"/>
              </a:rPr>
              <a:t>Cybersecurity</a:t>
            </a:r>
            <a:r>
              <a:rPr lang="ru-RU" sz="1000" dirty="0">
                <a:latin typeface="Montserrat" panose="00000500000000000000" pitchFamily="2" charset="-52"/>
              </a:rPr>
              <a:t>» и 6В062-Телекоммуникация с образовательными программами: «</a:t>
            </a:r>
            <a:r>
              <a:rPr lang="ru-RU" sz="1000" dirty="0" err="1">
                <a:latin typeface="Montserrat" panose="00000500000000000000" pitchFamily="2" charset="-52"/>
              </a:rPr>
              <a:t>Telecommunication</a:t>
            </a:r>
            <a:r>
              <a:rPr lang="ru-RU" sz="1000" dirty="0">
                <a:latin typeface="Montserrat" panose="00000500000000000000" pitchFamily="2" charset="-52"/>
              </a:rPr>
              <a:t> </a:t>
            </a:r>
            <a:r>
              <a:rPr lang="ru-RU" sz="1000" dirty="0" err="1">
                <a:latin typeface="Montserrat" panose="00000500000000000000" pitchFamily="2" charset="-52"/>
              </a:rPr>
              <a:t>systems</a:t>
            </a:r>
            <a:r>
              <a:rPr lang="ru-RU" sz="1000" dirty="0">
                <a:latin typeface="Montserrat" panose="00000500000000000000" pitchFamily="2" charset="-52"/>
              </a:rPr>
              <a:t>» и «</a:t>
            </a:r>
            <a:r>
              <a:rPr lang="ru-RU" sz="1000" dirty="0" err="1">
                <a:latin typeface="Montserrat" panose="00000500000000000000" pitchFamily="2" charset="-52"/>
              </a:rPr>
              <a:t>Smart</a:t>
            </a:r>
            <a:r>
              <a:rPr lang="ru-RU" sz="1000" dirty="0">
                <a:latin typeface="Montserrat" panose="00000500000000000000" pitchFamily="2" charset="-52"/>
              </a:rPr>
              <a:t> </a:t>
            </a:r>
            <a:r>
              <a:rPr lang="ru-RU" sz="1000" dirty="0" err="1">
                <a:latin typeface="Montserrat" panose="00000500000000000000" pitchFamily="2" charset="-52"/>
              </a:rPr>
              <a:t>Technologies</a:t>
            </a:r>
            <a:r>
              <a:rPr lang="ru-RU" sz="1000" dirty="0">
                <a:latin typeface="Montserrat" panose="00000500000000000000" pitchFamily="2" charset="-52"/>
              </a:rPr>
              <a:t>»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BE37AF9-04CD-468F-B2C4-B435D106F8A2}"/>
              </a:ext>
            </a:extLst>
          </p:cNvPr>
          <p:cNvSpPr txBox="1"/>
          <p:nvPr/>
        </p:nvSpPr>
        <p:spPr>
          <a:xfrm>
            <a:off x="6834909" y="5184029"/>
            <a:ext cx="4651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Montserrat" panose="00000500000000000000" pitchFamily="2" charset="-52"/>
              </a:rPr>
              <a:t>Департамент социальных наук/ </a:t>
            </a:r>
            <a:r>
              <a:rPr lang="ru-RU" sz="1000" b="1" dirty="0" err="1">
                <a:latin typeface="Montserrat" panose="00000500000000000000" pitchFamily="2" charset="-52"/>
              </a:rPr>
              <a:t>Department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of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Social</a:t>
            </a:r>
            <a:r>
              <a:rPr lang="ru-RU" sz="1000" b="1" dirty="0">
                <a:latin typeface="Montserrat" panose="00000500000000000000" pitchFamily="2" charset="-52"/>
              </a:rPr>
              <a:t> </a:t>
            </a:r>
            <a:r>
              <a:rPr lang="ru-RU" sz="1000" b="1" dirty="0" err="1">
                <a:latin typeface="Montserrat" panose="00000500000000000000" pitchFamily="2" charset="-52"/>
              </a:rPr>
              <a:t>Sciences</a:t>
            </a:r>
            <a:r>
              <a:rPr lang="ru-RU" sz="1000" b="1" dirty="0">
                <a:latin typeface="Montserrat" panose="00000500000000000000" pitchFamily="2" charset="-52"/>
              </a:rPr>
              <a:t> – </a:t>
            </a:r>
            <a:r>
              <a:rPr lang="ru-RU" sz="1000" dirty="0">
                <a:latin typeface="Montserrat" panose="00000500000000000000" pitchFamily="2" charset="-52"/>
              </a:rPr>
              <a:t>департамент, обслуживающий и курирующий также три направления подготовки кадров: 6В061-ИКТ с образовательной программой «</a:t>
            </a:r>
            <a:r>
              <a:rPr lang="ru-RU" sz="1000" dirty="0" err="1">
                <a:latin typeface="Montserrat" panose="00000500000000000000" pitchFamily="2" charset="-52"/>
              </a:rPr>
              <a:t>Media</a:t>
            </a:r>
            <a:r>
              <a:rPr lang="ru-RU" sz="1000" dirty="0">
                <a:latin typeface="Montserrat" panose="00000500000000000000" pitchFamily="2" charset="-52"/>
              </a:rPr>
              <a:t> </a:t>
            </a:r>
            <a:r>
              <a:rPr lang="ru-RU" sz="1000" dirty="0" err="1">
                <a:latin typeface="Montserrat" panose="00000500000000000000" pitchFamily="2" charset="-52"/>
              </a:rPr>
              <a:t>Technologies</a:t>
            </a:r>
            <a:r>
              <a:rPr lang="ru-RU" sz="1000" dirty="0">
                <a:latin typeface="Montserrat" panose="00000500000000000000" pitchFamily="2" charset="-52"/>
              </a:rPr>
              <a:t>»; 6В032-Журналистика и информация с образовательной программой «</a:t>
            </a:r>
            <a:r>
              <a:rPr lang="ru-RU" sz="1000" dirty="0" err="1">
                <a:latin typeface="Montserrat" panose="00000500000000000000" pitchFamily="2" charset="-52"/>
              </a:rPr>
              <a:t>Digital</a:t>
            </a:r>
            <a:r>
              <a:rPr lang="ru-RU" sz="1000" dirty="0">
                <a:latin typeface="Montserrat" panose="00000500000000000000" pitchFamily="2" charset="-52"/>
              </a:rPr>
              <a:t> </a:t>
            </a:r>
            <a:r>
              <a:rPr lang="ru-RU" sz="1000" dirty="0" err="1">
                <a:latin typeface="Montserrat" panose="00000500000000000000" pitchFamily="2" charset="-52"/>
              </a:rPr>
              <a:t>Journalism</a:t>
            </a:r>
            <a:r>
              <a:rPr lang="ru-RU" sz="1000" dirty="0">
                <a:latin typeface="Montserrat" panose="00000500000000000000" pitchFamily="2" charset="-52"/>
              </a:rPr>
              <a:t>»; 6В041-Бизнес и управление с образовательными программами «IT-</a:t>
            </a:r>
            <a:r>
              <a:rPr lang="ru-RU" sz="1000" dirty="0" err="1">
                <a:latin typeface="Montserrat" panose="00000500000000000000" pitchFamily="2" charset="-52"/>
              </a:rPr>
              <a:t>Management</a:t>
            </a:r>
            <a:r>
              <a:rPr lang="ru-RU" sz="1000" dirty="0">
                <a:latin typeface="Montserrat" panose="00000500000000000000" pitchFamily="2" charset="-52"/>
              </a:rPr>
              <a:t>» и «IT-</a:t>
            </a:r>
            <a:r>
              <a:rPr lang="ru-RU" sz="1000" dirty="0" err="1">
                <a:latin typeface="Montserrat" panose="00000500000000000000" pitchFamily="2" charset="-52"/>
              </a:rPr>
              <a:t>Entrepreneurship</a:t>
            </a:r>
            <a:r>
              <a:rPr lang="ru-RU" sz="1000" dirty="0">
                <a:latin typeface="Montserrat" panose="00000500000000000000" pitchFamily="2" charset="-52"/>
              </a:rPr>
              <a:t>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F449024-2111-4D6B-A7C6-FA0153F34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897" y="5488361"/>
            <a:ext cx="533932" cy="5339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6652D33-14E7-4637-9B68-D3DF68C07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6325" y="4142517"/>
            <a:ext cx="536504" cy="5365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66F7963-5742-47B1-86B6-C931D77A6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325" y="2969291"/>
            <a:ext cx="533932" cy="53393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C45D310-49EC-46A9-886B-638B78208D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4154" y="1996228"/>
            <a:ext cx="505759" cy="505759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D10837-97CB-4AFB-9251-6ACBEAEF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10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76549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E97CD0D-9E96-CF42-9201-0D297003A120}"/>
              </a:ext>
            </a:extLst>
          </p:cNvPr>
          <p:cNvSpPr/>
          <p:nvPr/>
        </p:nvSpPr>
        <p:spPr>
          <a:xfrm>
            <a:off x="1197529" y="1884095"/>
            <a:ext cx="3492037" cy="1711277"/>
          </a:xfrm>
          <a:prstGeom prst="rect">
            <a:avLst/>
          </a:prstGeom>
          <a:solidFill>
            <a:srgbClr val="54A3FB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KZ" dirty="0">
              <a:latin typeface="Montserrat" pitchFamily="2" charset="0"/>
            </a:endParaRPr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Учебный процесс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99E779-29E2-8648-8EAE-08584BD5348C}"/>
              </a:ext>
            </a:extLst>
          </p:cNvPr>
          <p:cNvSpPr/>
          <p:nvPr/>
        </p:nvSpPr>
        <p:spPr>
          <a:xfrm>
            <a:off x="1704751" y="2117696"/>
            <a:ext cx="2477589" cy="1260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В </a:t>
            </a:r>
            <a:r>
              <a:rPr lang="en-US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AITU </a:t>
            </a:r>
            <a:r>
              <a:rPr lang="ru-RU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3 ГОДА</a:t>
            </a:r>
            <a:r>
              <a:rPr lang="ru-RU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US" dirty="0"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2700" algn="ctr">
              <a:lnSpc>
                <a:spcPct val="107000"/>
              </a:lnSpc>
            </a:pPr>
            <a:r>
              <a:rPr lang="ru-RU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НАШЕ ПРЕИМУЩЕСТВО</a:t>
            </a:r>
            <a:endParaRPr lang="ru-KZ" sz="14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A34F85-BA0A-2E46-93E8-2B80AF809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0011" y="1027892"/>
            <a:ext cx="5087705" cy="5444168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5A567C3-4512-7C44-9210-DF7486742977}"/>
              </a:ext>
            </a:extLst>
          </p:cNvPr>
          <p:cNvSpPr/>
          <p:nvPr/>
        </p:nvSpPr>
        <p:spPr>
          <a:xfrm>
            <a:off x="1197529" y="3905794"/>
            <a:ext cx="3492037" cy="1711277"/>
          </a:xfrm>
          <a:prstGeom prst="rect">
            <a:avLst/>
          </a:prstGeom>
          <a:solidFill>
            <a:srgbClr val="3D9E47">
              <a:alpha val="541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KZ" dirty="0">
              <a:latin typeface="Montserrat" pitchFamily="2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A1A8C2B-C14C-2E44-875A-DDCC2006CCB0}"/>
              </a:ext>
            </a:extLst>
          </p:cNvPr>
          <p:cNvSpPr/>
          <p:nvPr/>
        </p:nvSpPr>
        <p:spPr>
          <a:xfrm>
            <a:off x="1704752" y="3982853"/>
            <a:ext cx="2477589" cy="1557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ЯЗЫК ОБУЧЕНИЯ – АНГЛИЙСКИЙ, </a:t>
            </a:r>
            <a:r>
              <a:rPr lang="ru-RU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 ВАША КОНКУРЕНТНО</a:t>
            </a:r>
          </a:p>
          <a:p>
            <a:pPr indent="12700" algn="ctr">
              <a:lnSpc>
                <a:spcPct val="107000"/>
              </a:lnSpc>
            </a:pPr>
            <a:r>
              <a:rPr lang="ru-RU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</a:t>
            </a:r>
            <a:endParaRPr lang="ru-KZ" sz="14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274BF84-175A-4F4D-B000-2D791FA33A10}"/>
              </a:ext>
            </a:extLst>
          </p:cNvPr>
          <p:cNvSpPr/>
          <p:nvPr/>
        </p:nvSpPr>
        <p:spPr>
          <a:xfrm>
            <a:off x="5710822" y="5925622"/>
            <a:ext cx="986812" cy="4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sz="1000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 Триместр</a:t>
            </a:r>
          </a:p>
          <a:p>
            <a:pPr indent="12700" algn="ctr">
              <a:lnSpc>
                <a:spcPct val="107000"/>
              </a:lnSpc>
            </a:pPr>
            <a:r>
              <a:rPr lang="ru-RU" sz="1000" b="1" dirty="0">
                <a:solidFill>
                  <a:srgbClr val="002060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 недель</a:t>
            </a:r>
            <a:endParaRPr lang="ru-KZ" sz="800" dirty="0">
              <a:solidFill>
                <a:srgbClr val="002060"/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9A5A93C-095E-A944-B570-5D8D959256CA}"/>
              </a:ext>
            </a:extLst>
          </p:cNvPr>
          <p:cNvSpPr/>
          <p:nvPr/>
        </p:nvSpPr>
        <p:spPr>
          <a:xfrm>
            <a:off x="5776137" y="4340942"/>
            <a:ext cx="866892" cy="4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sz="1000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Сессия</a:t>
            </a:r>
          </a:p>
          <a:p>
            <a:pPr indent="12700" algn="ctr">
              <a:lnSpc>
                <a:spcPct val="107000"/>
              </a:lnSpc>
            </a:pPr>
            <a:r>
              <a:rPr lang="ru-RU" sz="1000" b="1" dirty="0">
                <a:solidFill>
                  <a:srgbClr val="002060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 недели</a:t>
            </a:r>
            <a:endParaRPr lang="ru-KZ" sz="800" dirty="0">
              <a:solidFill>
                <a:srgbClr val="002060"/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F11D06A-3AE5-B440-BADF-8A22899FA380}"/>
              </a:ext>
            </a:extLst>
          </p:cNvPr>
          <p:cNvSpPr/>
          <p:nvPr/>
        </p:nvSpPr>
        <p:spPr>
          <a:xfrm>
            <a:off x="5708469" y="2786463"/>
            <a:ext cx="986812" cy="4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sz="1000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Каникулы</a:t>
            </a:r>
          </a:p>
          <a:p>
            <a:pPr indent="12700" algn="ctr">
              <a:lnSpc>
                <a:spcPct val="107000"/>
              </a:lnSpc>
            </a:pPr>
            <a:r>
              <a:rPr lang="ru-RU" sz="1000" b="1" dirty="0">
                <a:solidFill>
                  <a:srgbClr val="002060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 недели</a:t>
            </a:r>
            <a:endParaRPr lang="ru-KZ" sz="800" dirty="0">
              <a:solidFill>
                <a:srgbClr val="002060"/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10EE5A3-1161-4341-97AD-3EF75A156AB4}"/>
              </a:ext>
            </a:extLst>
          </p:cNvPr>
          <p:cNvSpPr/>
          <p:nvPr/>
        </p:nvSpPr>
        <p:spPr>
          <a:xfrm>
            <a:off x="7500433" y="2786463"/>
            <a:ext cx="1055738" cy="4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sz="1000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 Триместр</a:t>
            </a:r>
          </a:p>
          <a:p>
            <a:pPr indent="12700" algn="ctr">
              <a:lnSpc>
                <a:spcPct val="107000"/>
              </a:lnSpc>
            </a:pPr>
            <a:r>
              <a:rPr lang="ru-RU" sz="1000" b="1" dirty="0">
                <a:solidFill>
                  <a:srgbClr val="002060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 недель</a:t>
            </a:r>
            <a:endParaRPr lang="ru-KZ" sz="800" dirty="0">
              <a:solidFill>
                <a:srgbClr val="002060"/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2AF27FC-5886-B340-8C2A-27D0477F6844}"/>
              </a:ext>
            </a:extLst>
          </p:cNvPr>
          <p:cNvSpPr/>
          <p:nvPr/>
        </p:nvSpPr>
        <p:spPr>
          <a:xfrm>
            <a:off x="7574455" y="4340942"/>
            <a:ext cx="866892" cy="4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sz="1000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Сессия</a:t>
            </a:r>
          </a:p>
          <a:p>
            <a:pPr indent="12700" algn="ctr">
              <a:lnSpc>
                <a:spcPct val="107000"/>
              </a:lnSpc>
            </a:pPr>
            <a:r>
              <a:rPr lang="ru-RU" sz="1000" b="1" dirty="0">
                <a:solidFill>
                  <a:srgbClr val="002060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 недели</a:t>
            </a:r>
            <a:endParaRPr lang="ru-KZ" sz="800" dirty="0">
              <a:solidFill>
                <a:srgbClr val="002060"/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0E5FCA9-188F-0649-9F7C-23DDC126AB46}"/>
              </a:ext>
            </a:extLst>
          </p:cNvPr>
          <p:cNvSpPr/>
          <p:nvPr/>
        </p:nvSpPr>
        <p:spPr>
          <a:xfrm>
            <a:off x="9211667" y="4331954"/>
            <a:ext cx="1055738" cy="4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sz="1000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 Триместр</a:t>
            </a:r>
          </a:p>
          <a:p>
            <a:pPr indent="12700" algn="ctr">
              <a:lnSpc>
                <a:spcPct val="107000"/>
              </a:lnSpc>
            </a:pPr>
            <a:r>
              <a:rPr lang="ru-RU" sz="1000" b="1" dirty="0">
                <a:solidFill>
                  <a:srgbClr val="002060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 недель</a:t>
            </a:r>
            <a:endParaRPr lang="ru-KZ" sz="800" dirty="0">
              <a:solidFill>
                <a:srgbClr val="002060"/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319583A-EA3A-B74F-9EC4-EB5D8706E907}"/>
              </a:ext>
            </a:extLst>
          </p:cNvPr>
          <p:cNvSpPr/>
          <p:nvPr/>
        </p:nvSpPr>
        <p:spPr>
          <a:xfrm>
            <a:off x="9329234" y="2721148"/>
            <a:ext cx="866892" cy="4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sz="1000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Сессия</a:t>
            </a:r>
          </a:p>
          <a:p>
            <a:pPr indent="12700" algn="ctr">
              <a:lnSpc>
                <a:spcPct val="107000"/>
              </a:lnSpc>
            </a:pPr>
            <a:r>
              <a:rPr lang="ru-RU" sz="1000" b="1" dirty="0">
                <a:solidFill>
                  <a:srgbClr val="002060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 недели</a:t>
            </a:r>
            <a:endParaRPr lang="ru-KZ" sz="800" dirty="0">
              <a:solidFill>
                <a:srgbClr val="002060"/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54C4B46-807D-BF44-9295-E0F76D9D3AF2}"/>
              </a:ext>
            </a:extLst>
          </p:cNvPr>
          <p:cNvSpPr/>
          <p:nvPr/>
        </p:nvSpPr>
        <p:spPr>
          <a:xfrm>
            <a:off x="9261566" y="1166669"/>
            <a:ext cx="986812" cy="4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sz="1000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Каникулы</a:t>
            </a:r>
          </a:p>
          <a:p>
            <a:pPr indent="12700" algn="ctr">
              <a:lnSpc>
                <a:spcPct val="107000"/>
              </a:lnSpc>
            </a:pPr>
            <a:r>
              <a:rPr lang="ru-RU" sz="1000" b="1" dirty="0">
                <a:solidFill>
                  <a:srgbClr val="002060"/>
                </a:solidFill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6-7</a:t>
            </a:r>
            <a:r>
              <a:rPr lang="ru-RU" sz="1000" b="1" dirty="0">
                <a:solidFill>
                  <a:srgbClr val="002060"/>
                </a:solidFill>
                <a:effectLst/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недел</a:t>
            </a:r>
            <a:r>
              <a:rPr lang="ru-RU" sz="1000" b="1" dirty="0">
                <a:solidFill>
                  <a:srgbClr val="002060"/>
                </a:solidFill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endParaRPr lang="ru-KZ" sz="800" dirty="0">
              <a:solidFill>
                <a:srgbClr val="002060"/>
              </a:solidFill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14CDA9-9211-4CC3-B804-6E48FE4F7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11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07660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5FEA683-E7E4-AC4E-A9E6-6F39B6A20C50}"/>
              </a:ext>
            </a:extLst>
          </p:cNvPr>
          <p:cNvSpPr/>
          <p:nvPr/>
        </p:nvSpPr>
        <p:spPr>
          <a:xfrm>
            <a:off x="503020" y="4731659"/>
            <a:ext cx="7450809" cy="1030514"/>
          </a:xfrm>
          <a:prstGeom prst="rect">
            <a:avLst/>
          </a:prstGeom>
          <a:solidFill>
            <a:srgbClr val="9E9D24">
              <a:alpha val="5270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DCC05F-7C44-9246-87D8-83555325CB7D}"/>
              </a:ext>
            </a:extLst>
          </p:cNvPr>
          <p:cNvSpPr/>
          <p:nvPr/>
        </p:nvSpPr>
        <p:spPr>
          <a:xfrm>
            <a:off x="503020" y="2032001"/>
            <a:ext cx="7450809" cy="1030514"/>
          </a:xfrm>
          <a:prstGeom prst="rect">
            <a:avLst/>
          </a:prstGeom>
          <a:solidFill>
            <a:srgbClr val="3D9E47">
              <a:alpha val="541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Учебный процесс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A4E5D2-9F36-6F46-82B1-957755279E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2595"/>
          <a:stretch/>
        </p:blipFill>
        <p:spPr>
          <a:xfrm>
            <a:off x="979636" y="1671368"/>
            <a:ext cx="4124877" cy="207190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85CA45E-531F-1F49-A541-B6C93E83FE01}"/>
              </a:ext>
            </a:extLst>
          </p:cNvPr>
          <p:cNvSpPr/>
          <p:nvPr/>
        </p:nvSpPr>
        <p:spPr>
          <a:xfrm>
            <a:off x="871955" y="1083804"/>
            <a:ext cx="4340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</a:rPr>
              <a:t>ПРОФЕССОРА, АССОЦИИРОВАННЫЕ ПРОФЕССОРА, СЕНЬОР-ЛЕКТОРА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0E8BF43-2DE5-544B-B099-49BC2A2DAB52}"/>
              </a:ext>
            </a:extLst>
          </p:cNvPr>
          <p:cNvSpPr/>
          <p:nvPr/>
        </p:nvSpPr>
        <p:spPr>
          <a:xfrm>
            <a:off x="1026254" y="3906455"/>
            <a:ext cx="4124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</a:rPr>
              <a:t>АССИСТЕНТЫ, ПРЕПОДАВАТЕЛИ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23ED1E-68CD-1740-A848-7155A47E6F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045"/>
          <a:stretch/>
        </p:blipFill>
        <p:spPr>
          <a:xfrm>
            <a:off x="979636" y="4273016"/>
            <a:ext cx="4124877" cy="205223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0D1B1D4-4823-E545-92AC-81F77103EE26}"/>
              </a:ext>
            </a:extLst>
          </p:cNvPr>
          <p:cNvSpPr/>
          <p:nvPr/>
        </p:nvSpPr>
        <p:spPr>
          <a:xfrm>
            <a:off x="3033487" y="2350755"/>
            <a:ext cx="20129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Лекции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21407C6-1242-9847-8C8D-B6D17CC22E35}"/>
              </a:ext>
            </a:extLst>
          </p:cNvPr>
          <p:cNvSpPr/>
          <p:nvPr/>
        </p:nvSpPr>
        <p:spPr>
          <a:xfrm>
            <a:off x="3045150" y="4624878"/>
            <a:ext cx="20129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Практические, семинарские занятия, лабораторные работы 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6EEDE90-4693-594E-901B-FEBDBD1A9597}"/>
              </a:ext>
            </a:extLst>
          </p:cNvPr>
          <p:cNvCxnSpPr/>
          <p:nvPr/>
        </p:nvCxnSpPr>
        <p:spPr>
          <a:xfrm>
            <a:off x="5544457" y="901896"/>
            <a:ext cx="0" cy="5423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0BAE41A-F206-1340-A619-11BBA97F9244}"/>
              </a:ext>
            </a:extLst>
          </p:cNvPr>
          <p:cNvSpPr/>
          <p:nvPr/>
        </p:nvSpPr>
        <p:spPr>
          <a:xfrm>
            <a:off x="5734240" y="1188061"/>
            <a:ext cx="19728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</a:rPr>
              <a:t>СТУДЕНТЫ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0E6753D-E67A-AC4A-8A10-5ACAE4EDEA67}"/>
              </a:ext>
            </a:extLst>
          </p:cNvPr>
          <p:cNvSpPr/>
          <p:nvPr/>
        </p:nvSpPr>
        <p:spPr>
          <a:xfrm>
            <a:off x="5742658" y="2285648"/>
            <a:ext cx="2012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Montserrat" panose="00000500000000000000" pitchFamily="2" charset="-52"/>
              </a:rPr>
              <a:t>Академические</a:t>
            </a:r>
          </a:p>
          <a:p>
            <a:pPr algn="ctr"/>
            <a:r>
              <a:rPr lang="ru-RU" sz="1400" b="1" dirty="0">
                <a:latin typeface="Montserrat" panose="00000500000000000000" pitchFamily="2" charset="-52"/>
              </a:rPr>
              <a:t>потоки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22E2D38-A1D1-EF4C-9DBA-A7BA485A4B69}"/>
              </a:ext>
            </a:extLst>
          </p:cNvPr>
          <p:cNvSpPr/>
          <p:nvPr/>
        </p:nvSpPr>
        <p:spPr>
          <a:xfrm>
            <a:off x="5742658" y="4963533"/>
            <a:ext cx="2012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Montserrat" panose="00000500000000000000" pitchFamily="2" charset="-52"/>
              </a:rPr>
              <a:t>Академические</a:t>
            </a:r>
          </a:p>
          <a:p>
            <a:pPr algn="ctr"/>
            <a:r>
              <a:rPr lang="ru-RU" sz="1400" b="1" dirty="0">
                <a:latin typeface="Montserrat" panose="00000500000000000000" pitchFamily="2" charset="-52"/>
              </a:rPr>
              <a:t>группы</a:t>
            </a:r>
          </a:p>
        </p:txBody>
      </p:sp>
      <p:pic>
        <p:nvPicPr>
          <p:cNvPr id="15" name="Рисунок 14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D4BC659-47DE-EB4D-9299-698954E10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6722" y="3276642"/>
            <a:ext cx="1722768" cy="1225514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60007030-9A39-DF42-BD3B-CB244A1E30E9}"/>
              </a:ext>
            </a:extLst>
          </p:cNvPr>
          <p:cNvCxnSpPr/>
          <p:nvPr/>
        </p:nvCxnSpPr>
        <p:spPr>
          <a:xfrm>
            <a:off x="8117840" y="901896"/>
            <a:ext cx="0" cy="5423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A4D405C-75F5-4447-BF45-5EC4D21B1439}"/>
              </a:ext>
            </a:extLst>
          </p:cNvPr>
          <p:cNvSpPr/>
          <p:nvPr/>
        </p:nvSpPr>
        <p:spPr>
          <a:xfrm>
            <a:off x="8281852" y="2031999"/>
            <a:ext cx="3609512" cy="1711277"/>
          </a:xfrm>
          <a:prstGeom prst="rect">
            <a:avLst/>
          </a:prstGeom>
          <a:solidFill>
            <a:srgbClr val="3D9E47">
              <a:alpha val="541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KZ" dirty="0">
              <a:latin typeface="Montserrat" pitchFamily="2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80824263-F4DB-B54A-A600-D55A65EF3350}"/>
              </a:ext>
            </a:extLst>
          </p:cNvPr>
          <p:cNvSpPr/>
          <p:nvPr/>
        </p:nvSpPr>
        <p:spPr>
          <a:xfrm>
            <a:off x="8740630" y="1178576"/>
            <a:ext cx="26919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Montserrat" panose="00000500000000000000" pitchFamily="2" charset="-52"/>
              </a:rPr>
              <a:t>УЧЕБНЫЕ ЗАНЯТИЯ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56C4A33-2051-C144-ACFA-FF6F18012AFC}"/>
              </a:ext>
            </a:extLst>
          </p:cNvPr>
          <p:cNvSpPr/>
          <p:nvPr/>
        </p:nvSpPr>
        <p:spPr>
          <a:xfrm>
            <a:off x="9005901" y="2191491"/>
            <a:ext cx="29870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0"/>
              </a:rPr>
              <a:t>Учебные занятия могут проводиться в </a:t>
            </a:r>
            <a:r>
              <a:rPr lang="ru-RU" sz="1400" b="1" dirty="0">
                <a:latin typeface="Montserrat" pitchFamily="2" charset="0"/>
              </a:rPr>
              <a:t>интерактивной форме </a:t>
            </a:r>
            <a:r>
              <a:rPr lang="ru-RU" sz="1400" dirty="0">
                <a:latin typeface="Montserrat" pitchFamily="2" charset="0"/>
              </a:rPr>
              <a:t>с использованием современных методик и технологий обучения. </a:t>
            </a:r>
            <a:endParaRPr lang="ru-KZ" sz="1400" dirty="0">
              <a:latin typeface="Montserrat" pitchFamily="2" charset="0"/>
            </a:endParaRPr>
          </a:p>
        </p:txBody>
      </p:sp>
      <p:pic>
        <p:nvPicPr>
          <p:cNvPr id="18" name="Рисунок 17" descr="Программист мужской со сплошной заливкой">
            <a:extLst>
              <a:ext uri="{FF2B5EF4-FFF2-40B4-BE49-F238E27FC236}">
                <a16:creationId xmlns:a16="http://schemas.microsoft.com/office/drawing/2014/main" id="{228BFC96-1167-3149-AB36-A0E485F8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90697" y="2454773"/>
            <a:ext cx="914400" cy="9144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B6876FF-CECF-2145-8E36-B6DE659E0823}"/>
              </a:ext>
            </a:extLst>
          </p:cNvPr>
          <p:cNvSpPr/>
          <p:nvPr/>
        </p:nvSpPr>
        <p:spPr>
          <a:xfrm>
            <a:off x="8281852" y="4050361"/>
            <a:ext cx="3609512" cy="1711277"/>
          </a:xfrm>
          <a:prstGeom prst="rect">
            <a:avLst/>
          </a:prstGeom>
          <a:solidFill>
            <a:srgbClr val="9E9D24">
              <a:alpha val="541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KZ" dirty="0">
              <a:latin typeface="Montserrat" pitchFamily="2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62F3B5A-38DF-B243-8F51-A24FE63BA4C1}"/>
              </a:ext>
            </a:extLst>
          </p:cNvPr>
          <p:cNvSpPr/>
          <p:nvPr/>
        </p:nvSpPr>
        <p:spPr>
          <a:xfrm>
            <a:off x="9005901" y="4306978"/>
            <a:ext cx="29870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tserrat" pitchFamily="2" charset="0"/>
              </a:rPr>
              <a:t>Время проведения всех видов учебных занятий составляет </a:t>
            </a:r>
            <a:r>
              <a:rPr lang="ru-RU" sz="1400" b="1" dirty="0">
                <a:latin typeface="Montserrat" pitchFamily="2" charset="0"/>
              </a:rPr>
              <a:t>50 минут </a:t>
            </a:r>
            <a:r>
              <a:rPr lang="ru-RU" sz="1400" dirty="0">
                <a:latin typeface="Montserrat" pitchFamily="2" charset="0"/>
              </a:rPr>
              <a:t>– равный одному академическому часу </a:t>
            </a:r>
            <a:endParaRPr lang="ru-KZ" sz="1400" dirty="0">
              <a:latin typeface="Montserrat" pitchFamily="2" charset="0"/>
            </a:endParaRPr>
          </a:p>
        </p:txBody>
      </p:sp>
      <p:pic>
        <p:nvPicPr>
          <p:cNvPr id="25" name="Рисунок 24" descr="Часы со сплошной заливкой">
            <a:extLst>
              <a:ext uri="{FF2B5EF4-FFF2-40B4-BE49-F238E27FC236}">
                <a16:creationId xmlns:a16="http://schemas.microsoft.com/office/drawing/2014/main" id="{95B46020-5FAE-024B-8860-1DF9F4DFDD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25481" y="4434554"/>
            <a:ext cx="914400" cy="914400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3851DC-AFEA-4F17-BE58-305FDAA8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12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13925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7FB86FF-B0C7-4549-B78D-65205F070A86}"/>
              </a:ext>
            </a:extLst>
          </p:cNvPr>
          <p:cNvSpPr/>
          <p:nvPr/>
        </p:nvSpPr>
        <p:spPr>
          <a:xfrm>
            <a:off x="-1" y="989406"/>
            <a:ext cx="12192001" cy="890171"/>
          </a:xfrm>
          <a:prstGeom prst="rect">
            <a:avLst/>
          </a:prstGeom>
          <a:solidFill>
            <a:srgbClr val="9E9D24">
              <a:alpha val="8843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KZ" dirty="0">
              <a:latin typeface="Montserrat" pitchFamily="2" charset="0"/>
            </a:endParaRPr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Учебный процесс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85CA45E-531F-1F49-A541-B6C93E83FE01}"/>
              </a:ext>
            </a:extLst>
          </p:cNvPr>
          <p:cNvSpPr/>
          <p:nvPr/>
        </p:nvSpPr>
        <p:spPr>
          <a:xfrm>
            <a:off x="621851" y="1042595"/>
            <a:ext cx="111746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</a:rPr>
              <a:t>КРЕДИТНАЯ ТЕХНОЛОГИЯ ОБУЧЕНИЯ –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студенты в процессе обучения осваивают академические кредиты  </a:t>
            </a:r>
          </a:p>
        </p:txBody>
      </p:sp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6EFAFCA-6509-BE42-B655-3C4D8A1A0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17" y="2435651"/>
            <a:ext cx="6009166" cy="393612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CC8EC4-07BA-EA4E-9630-2E21E42DFC94}"/>
              </a:ext>
            </a:extLst>
          </p:cNvPr>
          <p:cNvSpPr/>
          <p:nvPr/>
        </p:nvSpPr>
        <p:spPr>
          <a:xfrm>
            <a:off x="1828920" y="2488325"/>
            <a:ext cx="3970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itchFamily="2" charset="0"/>
              </a:rPr>
              <a:t>Основные задачи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itchFamily="2" charset="0"/>
              </a:rPr>
              <a:t>кредитной технологии обучения </a:t>
            </a:r>
            <a:endParaRPr lang="ru-KZ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FD586C6-EC91-7044-A144-5A9B36D77A47}"/>
              </a:ext>
            </a:extLst>
          </p:cNvPr>
          <p:cNvSpPr/>
          <p:nvPr/>
        </p:nvSpPr>
        <p:spPr>
          <a:xfrm>
            <a:off x="1455847" y="3661152"/>
            <a:ext cx="2089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унификация объема знаний </a:t>
            </a:r>
            <a:endParaRPr lang="ru-KZ" sz="1400" b="1" dirty="0">
              <a:latin typeface="Montserrat" pitchFamily="2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702B137-5442-8544-A446-04CBE76758C6}"/>
              </a:ext>
            </a:extLst>
          </p:cNvPr>
          <p:cNvSpPr/>
          <p:nvPr/>
        </p:nvSpPr>
        <p:spPr>
          <a:xfrm>
            <a:off x="1437614" y="5020348"/>
            <a:ext cx="2311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создание условий для максимальной индивидуализации обучения </a:t>
            </a:r>
            <a:endParaRPr lang="ru-KZ" sz="1400" b="1" dirty="0">
              <a:latin typeface="Montserrat" pitchFamily="2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9E244B9-48DE-BA48-9081-D0A91BF0D0A4}"/>
              </a:ext>
            </a:extLst>
          </p:cNvPr>
          <p:cNvSpPr/>
          <p:nvPr/>
        </p:nvSpPr>
        <p:spPr>
          <a:xfrm>
            <a:off x="4417397" y="3437293"/>
            <a:ext cx="2416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усиление роли и эффективности самостоятельной работы студента</a:t>
            </a:r>
            <a:endParaRPr lang="ru-KZ" sz="1400" b="1" dirty="0">
              <a:latin typeface="Montserrat" pitchFamily="2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C7CB343-B21E-394A-AA04-84E0A98DF79C}"/>
              </a:ext>
            </a:extLst>
          </p:cNvPr>
          <p:cNvSpPr/>
          <p:nvPr/>
        </p:nvSpPr>
        <p:spPr>
          <a:xfrm>
            <a:off x="4376835" y="4804903"/>
            <a:ext cx="23899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определение учебных достижений студентов на основе эффективной и прозрачной процедуры их оценки </a:t>
            </a:r>
            <a:endParaRPr lang="ru-KZ" sz="1400" b="1" dirty="0">
              <a:latin typeface="Montserrat" pitchFamily="2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BBD679C-1968-7241-8A96-5877471DA579}"/>
              </a:ext>
            </a:extLst>
          </p:cNvPr>
          <p:cNvSpPr/>
          <p:nvPr/>
        </p:nvSpPr>
        <p:spPr>
          <a:xfrm>
            <a:off x="7394606" y="2435651"/>
            <a:ext cx="4049110" cy="1431499"/>
          </a:xfrm>
          <a:prstGeom prst="rect">
            <a:avLst/>
          </a:prstGeom>
          <a:solidFill>
            <a:srgbClr val="54A3FB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KZ" dirty="0">
              <a:latin typeface="Montserrat" pitchFamily="2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856A456-8663-D74C-95FC-EF9CABA7850B}"/>
              </a:ext>
            </a:extLst>
          </p:cNvPr>
          <p:cNvSpPr/>
          <p:nvPr/>
        </p:nvSpPr>
        <p:spPr>
          <a:xfrm>
            <a:off x="7394606" y="3997422"/>
            <a:ext cx="4049110" cy="1358350"/>
          </a:xfrm>
          <a:prstGeom prst="rect">
            <a:avLst/>
          </a:prstGeom>
          <a:solidFill>
            <a:srgbClr val="4788F9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KZ" dirty="0">
              <a:latin typeface="Montserrat" pitchFamily="2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BDD26D3C-4785-E541-A513-7DED0F92D7B7}"/>
              </a:ext>
            </a:extLst>
          </p:cNvPr>
          <p:cNvSpPr/>
          <p:nvPr/>
        </p:nvSpPr>
        <p:spPr>
          <a:xfrm>
            <a:off x="8382697" y="2580436"/>
            <a:ext cx="31481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 ExtraBold" pitchFamily="2" charset="0"/>
              </a:rPr>
              <a:t>Академический кредит  </a:t>
            </a:r>
            <a:r>
              <a:rPr lang="ru-RU" sz="1400" b="1" dirty="0">
                <a:latin typeface="Montserrat" pitchFamily="2" charset="0"/>
              </a:rPr>
              <a:t>–  это условная унифицированная единица измерения объема учебной нагрузки студента </a:t>
            </a:r>
            <a:endParaRPr lang="ru-KZ" sz="1400" b="1" dirty="0">
              <a:latin typeface="Montserrat" pitchFamily="2" charset="0"/>
            </a:endParaRPr>
          </a:p>
        </p:txBody>
      </p:sp>
      <p:pic>
        <p:nvPicPr>
          <p:cNvPr id="17" name="Рисунок 16" descr="Книги со сплошной заливкой">
            <a:extLst>
              <a:ext uri="{FF2B5EF4-FFF2-40B4-BE49-F238E27FC236}">
                <a16:creationId xmlns:a16="http://schemas.microsoft.com/office/drawing/2014/main" id="{19EEE232-E3B9-874E-BC0F-8FAA61440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1132" y="2862197"/>
            <a:ext cx="634481" cy="634481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53A76F0-F0C8-8B46-A0E6-399D8E3B112B}"/>
              </a:ext>
            </a:extLst>
          </p:cNvPr>
          <p:cNvSpPr/>
          <p:nvPr/>
        </p:nvSpPr>
        <p:spPr>
          <a:xfrm>
            <a:off x="7394606" y="5487448"/>
            <a:ext cx="4049110" cy="869808"/>
          </a:xfrm>
          <a:prstGeom prst="rect">
            <a:avLst/>
          </a:prstGeom>
          <a:solidFill>
            <a:srgbClr val="54A3FB">
              <a:alpha val="533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KZ" dirty="0">
              <a:latin typeface="Montserrat" pitchFamily="2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2F0B8E9-6F40-6F46-A35E-F341588A4C0C}"/>
              </a:ext>
            </a:extLst>
          </p:cNvPr>
          <p:cNvSpPr/>
          <p:nvPr/>
        </p:nvSpPr>
        <p:spPr>
          <a:xfrm>
            <a:off x="8382697" y="4089921"/>
            <a:ext cx="30610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 Medium" pitchFamily="2" charset="0"/>
              </a:rPr>
              <a:t>Объем программ практически по всем дисциплинам составляет </a:t>
            </a:r>
          </a:p>
          <a:p>
            <a:r>
              <a:rPr lang="ru-RU" sz="1400" b="1" dirty="0">
                <a:solidFill>
                  <a:schemeClr val="bg1"/>
                </a:solidFill>
                <a:latin typeface="Montserrat ExtraBold" pitchFamily="2" charset="0"/>
              </a:rPr>
              <a:t>5 или 3 академических кредита </a:t>
            </a:r>
            <a:endParaRPr lang="ru-KZ" sz="1400" b="1" dirty="0">
              <a:solidFill>
                <a:schemeClr val="bg1"/>
              </a:solidFill>
              <a:latin typeface="Montserrat ExtraBold" pitchFamily="2" charset="0"/>
            </a:endParaRPr>
          </a:p>
        </p:txBody>
      </p:sp>
      <p:pic>
        <p:nvPicPr>
          <p:cNvPr id="26" name="Рисунок 25" descr="Язык удаленного обучения со сплошной заливкой">
            <a:extLst>
              <a:ext uri="{FF2B5EF4-FFF2-40B4-BE49-F238E27FC236}">
                <a16:creationId xmlns:a16="http://schemas.microsoft.com/office/drawing/2014/main" id="{F3D8F738-5A3C-8445-87DB-6759FD56E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05691" y="4366173"/>
            <a:ext cx="620531" cy="620531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4F6B43E-9308-734E-B6C8-4E623AC1D7EF}"/>
              </a:ext>
            </a:extLst>
          </p:cNvPr>
          <p:cNvSpPr/>
          <p:nvPr/>
        </p:nvSpPr>
        <p:spPr>
          <a:xfrm>
            <a:off x="8382697" y="5555865"/>
            <a:ext cx="30610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 Medium" pitchFamily="2" charset="0"/>
              </a:rPr>
              <a:t>Один академический кредит равен </a:t>
            </a:r>
            <a:r>
              <a:rPr lang="ru-RU" sz="1400" b="1" dirty="0">
                <a:latin typeface="Montserrat ExtraBold" pitchFamily="2" charset="0"/>
              </a:rPr>
              <a:t>30 академическим часам </a:t>
            </a:r>
            <a:endParaRPr lang="ru-KZ" sz="1400" b="1" dirty="0">
              <a:latin typeface="Montserrat ExtraBold" pitchFamily="2" charset="0"/>
            </a:endParaRPr>
          </a:p>
        </p:txBody>
      </p:sp>
      <p:pic>
        <p:nvPicPr>
          <p:cNvPr id="50" name="Рисунок 49" descr="Часы со сплошной заливкой">
            <a:extLst>
              <a:ext uri="{FF2B5EF4-FFF2-40B4-BE49-F238E27FC236}">
                <a16:creationId xmlns:a16="http://schemas.microsoft.com/office/drawing/2014/main" id="{1ED673DA-4E00-C34E-974D-B85CBF7AD1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02646" y="5584893"/>
            <a:ext cx="620531" cy="620531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68D04B-4D49-46DD-902B-2DCB1434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13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7240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Учебный процесс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7DE72E-EE1F-8440-ABDC-B2C4E20BAA80}"/>
              </a:ext>
            </a:extLst>
          </p:cNvPr>
          <p:cNvSpPr/>
          <p:nvPr/>
        </p:nvSpPr>
        <p:spPr>
          <a:xfrm>
            <a:off x="1437338" y="1351844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САМОСТОЯТЕЛЬНАЯ </a:t>
            </a:r>
          </a:p>
          <a:p>
            <a:pPr algn="ctr"/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РАБОТА СТУДЕНТА </a:t>
            </a:r>
            <a:endParaRPr lang="ru-KZ" b="1" dirty="0">
              <a:latin typeface="Montserrat" pitchFamily="2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3B0F80D-9AF9-FA40-B0D1-D29F017E14F8}"/>
              </a:ext>
            </a:extLst>
          </p:cNvPr>
          <p:cNvSpPr/>
          <p:nvPr/>
        </p:nvSpPr>
        <p:spPr>
          <a:xfrm>
            <a:off x="970239" y="2917890"/>
            <a:ext cx="383581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ontserrat" pitchFamily="2" charset="0"/>
                <a:ea typeface="Calibri" panose="020F0502020204030204" pitchFamily="34" charset="0"/>
              </a:rPr>
              <a:t>проводится по </a:t>
            </a:r>
            <a:r>
              <a:rPr lang="ru-RU" sz="1400" b="1" dirty="0">
                <a:latin typeface="Montserrat" pitchFamily="2" charset="0"/>
                <a:ea typeface="Calibri" panose="020F0502020204030204" pitchFamily="34" charset="0"/>
              </a:rPr>
              <a:t>отдельному графику, </a:t>
            </a:r>
            <a:r>
              <a:rPr lang="ru-RU" sz="1400" dirty="0">
                <a:latin typeface="Montserrat" pitchFamily="2" charset="0"/>
                <a:ea typeface="Calibri" panose="020F0502020204030204" pitchFamily="34" charset="0"/>
              </a:rPr>
              <a:t>на которой студент получает консультацию преподавателя по наиболее сложным заданиям, темам программы и с помощью преподавателя выполняет данные задания. </a:t>
            </a:r>
            <a:endParaRPr lang="ru-KZ" sz="1400" dirty="0">
              <a:latin typeface="Montserrat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4DCE49-3777-7C43-86A6-DD5A5288BA80}"/>
              </a:ext>
            </a:extLst>
          </p:cNvPr>
          <p:cNvSpPr/>
          <p:nvPr/>
        </p:nvSpPr>
        <p:spPr>
          <a:xfrm>
            <a:off x="887196" y="2291572"/>
            <a:ext cx="3997234" cy="566782"/>
          </a:xfrm>
          <a:prstGeom prst="rect">
            <a:avLst/>
          </a:prstGeom>
          <a:solidFill>
            <a:srgbClr val="54A3F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706A1B3-0AF0-A24B-B05B-D86018150144}"/>
              </a:ext>
            </a:extLst>
          </p:cNvPr>
          <p:cNvSpPr/>
          <p:nvPr/>
        </p:nvSpPr>
        <p:spPr>
          <a:xfrm>
            <a:off x="2415171" y="2390297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</a:rPr>
              <a:t>СРСП </a:t>
            </a:r>
            <a:endParaRPr lang="ru-KZ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82AC5138-860A-A147-8964-400D15BA5627}"/>
              </a:ext>
            </a:extLst>
          </p:cNvPr>
          <p:cNvSpPr/>
          <p:nvPr/>
        </p:nvSpPr>
        <p:spPr>
          <a:xfrm>
            <a:off x="887196" y="4656242"/>
            <a:ext cx="3997234" cy="566782"/>
          </a:xfrm>
          <a:prstGeom prst="rect">
            <a:avLst/>
          </a:prstGeom>
          <a:solidFill>
            <a:srgbClr val="9E9D2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26BC8F5-33F7-A148-AF71-B7DCF0F5343C}"/>
              </a:ext>
            </a:extLst>
          </p:cNvPr>
          <p:cNvSpPr/>
          <p:nvPr/>
        </p:nvSpPr>
        <p:spPr>
          <a:xfrm>
            <a:off x="970239" y="5321456"/>
            <a:ext cx="3835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Montserrat" pitchFamily="2" charset="0"/>
                <a:ea typeface="Calibri" panose="020F0502020204030204" pitchFamily="34" charset="0"/>
              </a:rPr>
              <a:t>самостоятельное выполнение заданий СВЗ </a:t>
            </a:r>
            <a:endParaRPr lang="ru-KZ" sz="1400" dirty="0">
              <a:latin typeface="Montserrat" pitchFamily="2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424E2E2-0AB9-3F48-B630-AE8256C2A804}"/>
              </a:ext>
            </a:extLst>
          </p:cNvPr>
          <p:cNvSpPr/>
          <p:nvPr/>
        </p:nvSpPr>
        <p:spPr>
          <a:xfrm>
            <a:off x="2508946" y="4754674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</a:rPr>
              <a:t>СРС </a:t>
            </a:r>
            <a:endParaRPr lang="ru-KZ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B4DC3662-A4EC-AE48-AF18-8C7E92E42605}"/>
              </a:ext>
            </a:extLst>
          </p:cNvPr>
          <p:cNvSpPr/>
          <p:nvPr/>
        </p:nvSpPr>
        <p:spPr>
          <a:xfrm>
            <a:off x="5963171" y="1346399"/>
            <a:ext cx="5929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ФОРМИРОВАНИЕ ИУП для студентов 1 курса </a:t>
            </a:r>
            <a:endParaRPr lang="ru-KZ" b="1" dirty="0">
              <a:latin typeface="Montserrat" pitchFamily="2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F3A1024-3776-CF49-A13A-A4C4CBEFCBEF}"/>
              </a:ext>
            </a:extLst>
          </p:cNvPr>
          <p:cNvSpPr/>
          <p:nvPr/>
        </p:nvSpPr>
        <p:spPr>
          <a:xfrm>
            <a:off x="7447387" y="2861943"/>
            <a:ext cx="2728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Формирование </a:t>
            </a:r>
            <a:r>
              <a:rPr lang="ru-RU" b="1" dirty="0" err="1">
                <a:latin typeface="Montserrat" pitchFamily="2" charset="0"/>
                <a:ea typeface="Calibri" panose="020F0502020204030204" pitchFamily="34" charset="0"/>
              </a:rPr>
              <a:t>иуп</a:t>
            </a: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 </a:t>
            </a:r>
            <a:endParaRPr lang="ru-KZ" b="1" dirty="0">
              <a:latin typeface="Montserrat" pitchFamily="2" charset="0"/>
            </a:endParaRPr>
          </a:p>
        </p:txBody>
      </p:sp>
      <p:pic>
        <p:nvPicPr>
          <p:cNvPr id="16" name="Рисунок 15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FB5A1BE1-98E3-5741-B649-7F4B995ED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2460" y="2243989"/>
            <a:ext cx="4979314" cy="3613750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C89EF28E-3AAD-9449-B6AD-59991DF84B94}"/>
              </a:ext>
            </a:extLst>
          </p:cNvPr>
          <p:cNvSpPr/>
          <p:nvPr/>
        </p:nvSpPr>
        <p:spPr>
          <a:xfrm>
            <a:off x="6809338" y="2343124"/>
            <a:ext cx="2869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Montserrat" pitchFamily="2" charset="0"/>
                <a:ea typeface="Calibri" panose="020F0502020204030204" pitchFamily="34" charset="0"/>
              </a:rPr>
              <a:t>Выбор учебных дисциплин, самостоятельное определение объема академических кредитов, выбор преподавателей</a:t>
            </a:r>
            <a:endParaRPr lang="ru-KZ" sz="1200" dirty="0">
              <a:latin typeface="Montserrat" pitchFamily="2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6D42575C-3232-034A-AF01-6272374C4DD2}"/>
              </a:ext>
            </a:extLst>
          </p:cNvPr>
          <p:cNvSpPr/>
          <p:nvPr/>
        </p:nvSpPr>
        <p:spPr>
          <a:xfrm>
            <a:off x="10292566" y="2291366"/>
            <a:ext cx="1370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Montserrat" pitchFamily="2" charset="0"/>
                <a:ea typeface="Calibri" panose="020F0502020204030204" pitchFamily="34" charset="0"/>
              </a:rPr>
              <a:t>не менее 240 кредитов</a:t>
            </a:r>
            <a:endParaRPr lang="ru-KZ" sz="1600" b="1" dirty="0">
              <a:latin typeface="Montserrat" pitchFamily="2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9B39C3AD-6A3D-8642-8470-1E3A00DBE9E0}"/>
              </a:ext>
            </a:extLst>
          </p:cNvPr>
          <p:cNvSpPr/>
          <p:nvPr/>
        </p:nvSpPr>
        <p:spPr>
          <a:xfrm>
            <a:off x="7377015" y="3750094"/>
            <a:ext cx="2869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Montserrat" pitchFamily="2" charset="0"/>
                <a:ea typeface="Calibri" panose="020F0502020204030204" pitchFamily="34" charset="0"/>
              </a:rPr>
              <a:t>Помощь </a:t>
            </a:r>
            <a:r>
              <a:rPr lang="ru-RU" sz="1200" dirty="0" err="1">
                <a:latin typeface="Montserrat" pitchFamily="2" charset="0"/>
                <a:ea typeface="Calibri" panose="020F0502020204030204" pitchFamily="34" charset="0"/>
              </a:rPr>
              <a:t>эдвайзера</a:t>
            </a:r>
            <a:r>
              <a:rPr lang="ru-RU" sz="1200" dirty="0">
                <a:latin typeface="Montserrat" pitchFamily="2" charset="0"/>
                <a:ea typeface="Calibri" panose="020F0502020204030204" pitchFamily="34" charset="0"/>
              </a:rPr>
              <a:t> – содействие в выборе траектории обучения, выборе учебных дисциплин </a:t>
            </a:r>
            <a:endParaRPr lang="ru-KZ" sz="1200" dirty="0">
              <a:latin typeface="Montserrat" pitchFamily="2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E8481932-A42F-0448-A3AC-387E77FAF5A6}"/>
              </a:ext>
            </a:extLst>
          </p:cNvPr>
          <p:cNvSpPr/>
          <p:nvPr/>
        </p:nvSpPr>
        <p:spPr>
          <a:xfrm>
            <a:off x="6809338" y="4859825"/>
            <a:ext cx="28693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Montserrat" pitchFamily="2" charset="0"/>
                <a:ea typeface="Calibri" panose="020F0502020204030204" pitchFamily="34" charset="0"/>
              </a:rPr>
              <a:t>Утверждение </a:t>
            </a:r>
            <a:r>
              <a:rPr lang="ru-RU" sz="1200" dirty="0" err="1">
                <a:latin typeface="Montserrat" pitchFamily="2" charset="0"/>
                <a:ea typeface="Calibri" panose="020F0502020204030204" pitchFamily="34" charset="0"/>
              </a:rPr>
              <a:t>ИУПов</a:t>
            </a:r>
            <a:r>
              <a:rPr lang="ru-RU" sz="1200" dirty="0">
                <a:latin typeface="Montserrat" pitchFamily="2" charset="0"/>
                <a:ea typeface="Calibri" panose="020F0502020204030204" pitchFamily="34" charset="0"/>
              </a:rPr>
              <a:t> у декана в 3-х экземплярах: один - у студента, второй - в офисе Регистратора, третий – в деканате </a:t>
            </a:r>
            <a:endParaRPr lang="ru-KZ" sz="1200" dirty="0">
              <a:latin typeface="Montserrat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7D30F3C-CEF6-9545-9E58-5AC08617A6D3}"/>
              </a:ext>
            </a:extLst>
          </p:cNvPr>
          <p:cNvSpPr/>
          <p:nvPr/>
        </p:nvSpPr>
        <p:spPr>
          <a:xfrm>
            <a:off x="6942199" y="1660229"/>
            <a:ext cx="39717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Montserrat" pitchFamily="2" charset="0"/>
                <a:ea typeface="Calibri" panose="020F0502020204030204" pitchFamily="34" charset="0"/>
              </a:rPr>
              <a:t>конец августа - до 5 сентября</a:t>
            </a:r>
            <a:r>
              <a:rPr lang="ru-KZ" sz="1400" b="1" dirty="0">
                <a:latin typeface="Montserrat" pitchFamily="2" charset="0"/>
              </a:rPr>
              <a:t>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55F6F0-E7A0-48DB-9220-B87EA06A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14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5750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460F758-E9CB-0445-8949-A626DBBBA86B}"/>
              </a:ext>
            </a:extLst>
          </p:cNvPr>
          <p:cNvSpPr/>
          <p:nvPr/>
        </p:nvSpPr>
        <p:spPr>
          <a:xfrm>
            <a:off x="1084140" y="2264004"/>
            <a:ext cx="5061786" cy="4149862"/>
          </a:xfrm>
          <a:prstGeom prst="rect">
            <a:avLst/>
          </a:prstGeom>
          <a:solidFill>
            <a:srgbClr val="54A3F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Учебный процесс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4BDF32-3269-9347-B7DC-721FFA16E23D}"/>
              </a:ext>
            </a:extLst>
          </p:cNvPr>
          <p:cNvSpPr/>
          <p:nvPr/>
        </p:nvSpPr>
        <p:spPr>
          <a:xfrm>
            <a:off x="1139462" y="1063969"/>
            <a:ext cx="9901646" cy="371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СТУДЕНТООРИЕНТИРОВАННОЕ ОБУЧЕНИЕ, ПРЕПОДАВАНИЕ И ОЦЕНКА </a:t>
            </a:r>
            <a:endParaRPr lang="ru-KZ" sz="1400" b="1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6D8D52-8860-8244-9EB9-156E9A2B0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70" y="2323420"/>
            <a:ext cx="1674992" cy="403102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4C5BBD2-DAFC-464E-A7D9-780FABCB9203}"/>
              </a:ext>
            </a:extLst>
          </p:cNvPr>
          <p:cNvSpPr/>
          <p:nvPr/>
        </p:nvSpPr>
        <p:spPr>
          <a:xfrm>
            <a:off x="6357925" y="2264003"/>
            <a:ext cx="5061786" cy="4149861"/>
          </a:xfrm>
          <a:prstGeom prst="rect">
            <a:avLst/>
          </a:prstGeom>
          <a:solidFill>
            <a:srgbClr val="9E9D2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BACF5F5-BCB2-0640-9DF0-F6917F72B0CE}"/>
              </a:ext>
            </a:extLst>
          </p:cNvPr>
          <p:cNvSpPr/>
          <p:nvPr/>
        </p:nvSpPr>
        <p:spPr>
          <a:xfrm>
            <a:off x="2167506" y="2365958"/>
            <a:ext cx="38166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Montserrat" pitchFamily="2" charset="0"/>
              </a:rPr>
              <a:t>Должен:</a:t>
            </a:r>
            <a:endParaRPr lang="ru-KZ" sz="1200" b="1" dirty="0">
              <a:latin typeface="Montserrat" pitchFamily="2" charset="0"/>
            </a:endParaRPr>
          </a:p>
          <a:p>
            <a:pPr algn="just"/>
            <a:r>
              <a:rPr lang="ru-RU" sz="1200" dirty="0">
                <a:latin typeface="Montserrat" pitchFamily="2" charset="0"/>
              </a:rPr>
              <a:t>- быть профессионально и практически компетентным в области преподаваемых дисциплин;</a:t>
            </a:r>
            <a:endParaRPr lang="ru-KZ" sz="1200" dirty="0">
              <a:latin typeface="Montserrat" pitchFamily="2" charset="0"/>
            </a:endParaRPr>
          </a:p>
          <a:p>
            <a:pPr algn="just"/>
            <a:r>
              <a:rPr lang="ru-RU" sz="1200" dirty="0">
                <a:latin typeface="Montserrat" pitchFamily="2" charset="0"/>
              </a:rPr>
              <a:t>- активно заниматься научными исследованиями;</a:t>
            </a:r>
            <a:endParaRPr lang="ru-KZ" sz="1200" dirty="0">
              <a:latin typeface="Montserrat" pitchFamily="2" charset="0"/>
            </a:endParaRPr>
          </a:p>
          <a:p>
            <a:pPr algn="just"/>
            <a:r>
              <a:rPr lang="ru-RU" sz="1200" dirty="0">
                <a:latin typeface="Montserrat" pitchFamily="2" charset="0"/>
              </a:rPr>
              <a:t>- непрерывно развиваться не только по своей специальности, но и в области методики преподавания, обучения;</a:t>
            </a:r>
            <a:endParaRPr lang="ru-KZ" sz="1200" dirty="0">
              <a:latin typeface="Montserrat" pitchFamily="2" charset="0"/>
            </a:endParaRPr>
          </a:p>
          <a:p>
            <a:pPr algn="just"/>
            <a:r>
              <a:rPr lang="ru-RU" sz="1200" dirty="0">
                <a:latin typeface="Montserrat" pitchFamily="2" charset="0"/>
              </a:rPr>
              <a:t>- уметь разрабатывать инновационную учебную программу, востребованную обществом, рынком труда, студентами, представляющую  собой единое целое, где есть:</a:t>
            </a:r>
            <a:endParaRPr lang="ru-KZ" sz="1200" dirty="0">
              <a:latin typeface="Montserrat" pitchFamily="2" charset="0"/>
            </a:endParaRPr>
          </a:p>
          <a:p>
            <a:pPr algn="just"/>
            <a:r>
              <a:rPr lang="ru-RU" sz="1200" dirty="0">
                <a:latin typeface="Montserrat" pitchFamily="2" charset="0"/>
              </a:rPr>
              <a:t>- связь между ожидаемыми результатами обучения и способами их достижения, </a:t>
            </a:r>
            <a:endParaRPr lang="ru-KZ" sz="1200" dirty="0">
              <a:latin typeface="Montserrat" pitchFamily="2" charset="0"/>
            </a:endParaRPr>
          </a:p>
          <a:p>
            <a:pPr algn="just"/>
            <a:r>
              <a:rPr lang="ru-RU" sz="1200" dirty="0">
                <a:latin typeface="Montserrat" pitchFamily="2" charset="0"/>
              </a:rPr>
              <a:t>- прогрессирование сложности обучения и конкретные междисциплинарные связи, </a:t>
            </a:r>
            <a:endParaRPr lang="ru-KZ" sz="1200" dirty="0">
              <a:latin typeface="Montserrat" pitchFamily="2" charset="0"/>
            </a:endParaRPr>
          </a:p>
          <a:p>
            <a:pPr algn="just"/>
            <a:r>
              <a:rPr lang="ru-RU" sz="1200" dirty="0">
                <a:latin typeface="Montserrat" pitchFamily="2" charset="0"/>
              </a:rPr>
              <a:t>- современные международные компоненты, тесно связанные с реальной жизнью. </a:t>
            </a:r>
            <a:endParaRPr lang="ru-KZ" sz="1200" dirty="0">
              <a:latin typeface="Montserrat" pitchFamily="2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766AB3A-BBA7-A74E-9253-72107143DA44}"/>
              </a:ext>
            </a:extLst>
          </p:cNvPr>
          <p:cNvSpPr/>
          <p:nvPr/>
        </p:nvSpPr>
        <p:spPr>
          <a:xfrm>
            <a:off x="2167506" y="1769841"/>
            <a:ext cx="2492012" cy="30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ПРЕПОДАВАТЕЛЬ</a:t>
            </a:r>
            <a:endParaRPr lang="ru-KZ" sz="1400" b="1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0FB628A-44AF-0041-8211-01FD035334DD}"/>
              </a:ext>
            </a:extLst>
          </p:cNvPr>
          <p:cNvSpPr/>
          <p:nvPr/>
        </p:nvSpPr>
        <p:spPr>
          <a:xfrm>
            <a:off x="7627781" y="1769841"/>
            <a:ext cx="2492012" cy="309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</a:t>
            </a:r>
            <a:endParaRPr lang="ru-KZ" sz="1400" b="1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E0E05D-FF0F-854D-8117-B0BF66D3B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022" y="2353773"/>
            <a:ext cx="1663676" cy="3970318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D8A399A-0917-7644-A0F4-51AD5297D9FB}"/>
              </a:ext>
            </a:extLst>
          </p:cNvPr>
          <p:cNvSpPr/>
          <p:nvPr/>
        </p:nvSpPr>
        <p:spPr>
          <a:xfrm>
            <a:off x="6687253" y="3679776"/>
            <a:ext cx="3816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Montserrat" pitchFamily="2" charset="0"/>
              </a:rPr>
              <a:t>Должен:</a:t>
            </a:r>
          </a:p>
          <a:p>
            <a:pPr algn="just"/>
            <a:r>
              <a:rPr lang="ru-RU" sz="1200" dirty="0">
                <a:latin typeface="Montserrat" pitchFamily="2" charset="0"/>
              </a:rPr>
              <a:t>- активно участвовать на занятиях и обмениваться своими мнениями и идеями;</a:t>
            </a:r>
          </a:p>
          <a:p>
            <a:pPr algn="just"/>
            <a:r>
              <a:rPr lang="ru-RU" sz="1200" dirty="0">
                <a:latin typeface="Montserrat" pitchFamily="2" charset="0"/>
              </a:rPr>
              <a:t>- много заниматься самостоятельно;</a:t>
            </a:r>
          </a:p>
          <a:p>
            <a:pPr algn="just"/>
            <a:r>
              <a:rPr lang="ru-RU" sz="1200" dirty="0">
                <a:latin typeface="Montserrat" pitchFamily="2" charset="0"/>
              </a:rPr>
              <a:t>- брать на себя ответственность за свое развитие.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97050B-7E1D-41F7-94C9-5C3D7D31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15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4291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Учебный процесс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4BDF32-3269-9347-B7DC-721FFA16E23D}"/>
              </a:ext>
            </a:extLst>
          </p:cNvPr>
          <p:cNvSpPr/>
          <p:nvPr/>
        </p:nvSpPr>
        <p:spPr>
          <a:xfrm>
            <a:off x="948898" y="1106479"/>
            <a:ext cx="10474073" cy="371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НЕОБХОДИМОСТЬ ПЕРЕХОДА НА СТУДЕНТООРИЕНТИРОВАННОЕ ОБУЧЕНИЕ: </a:t>
            </a:r>
            <a:endParaRPr lang="ru-KZ" sz="1400" b="1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E781C051-A90B-074F-BC61-856FDFB856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4988944"/>
              </p:ext>
            </p:extLst>
          </p:nvPr>
        </p:nvGraphicFramePr>
        <p:xfrm>
          <a:off x="1216191" y="1920958"/>
          <a:ext cx="9939489" cy="4740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002E7A-BEEE-414F-BB37-D4D1E920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16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01747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Учебный процесс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4BDF32-3269-9347-B7DC-721FFA16E23D}"/>
              </a:ext>
            </a:extLst>
          </p:cNvPr>
          <p:cNvSpPr/>
          <p:nvPr/>
        </p:nvSpPr>
        <p:spPr>
          <a:xfrm>
            <a:off x="948898" y="1106479"/>
            <a:ext cx="10474073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ЕРЕВАНСКОЕ КОММЮНИКЕ – НОВЫЕ ПРИОРИТЕТЫ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81796ED0-DFDD-AD49-A9DE-382E5DFCF9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3761759"/>
              </p:ext>
            </p:extLst>
          </p:nvPr>
        </p:nvGraphicFramePr>
        <p:xfrm>
          <a:off x="948898" y="1949559"/>
          <a:ext cx="10501499" cy="4683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D4BB9E-0B5B-4A08-B319-548A4720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17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03226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9AFA117-7B3B-8942-B1E6-3821FAA82311}"/>
              </a:ext>
            </a:extLst>
          </p:cNvPr>
          <p:cNvSpPr/>
          <p:nvPr/>
        </p:nvSpPr>
        <p:spPr>
          <a:xfrm>
            <a:off x="1616534" y="3743415"/>
            <a:ext cx="8732382" cy="2620783"/>
          </a:xfrm>
          <a:prstGeom prst="rect">
            <a:avLst/>
          </a:prstGeom>
          <a:solidFill>
            <a:srgbClr val="54A3FB">
              <a:alpha val="5313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Учебный процесс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4BDF32-3269-9347-B7DC-721FFA16E23D}"/>
              </a:ext>
            </a:extLst>
          </p:cNvPr>
          <p:cNvSpPr/>
          <p:nvPr/>
        </p:nvSpPr>
        <p:spPr>
          <a:xfrm>
            <a:off x="853248" y="1199457"/>
            <a:ext cx="10474073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ФУНКЦИЙ ПРЕПОДАВАТЕЛЯ И СТУДЕНТА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CE79095-78CC-1243-AE9A-D93BBCECBE28}"/>
              </a:ext>
            </a:extLst>
          </p:cNvPr>
          <p:cNvSpPr/>
          <p:nvPr/>
        </p:nvSpPr>
        <p:spPr>
          <a:xfrm>
            <a:off x="1514784" y="1772402"/>
            <a:ext cx="4201204" cy="23610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ECB158-0A3D-1A40-863A-001CB7C6EB53}"/>
              </a:ext>
            </a:extLst>
          </p:cNvPr>
          <p:cNvSpPr/>
          <p:nvPr/>
        </p:nvSpPr>
        <p:spPr>
          <a:xfrm>
            <a:off x="1514783" y="4057408"/>
            <a:ext cx="4201205" cy="783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2A356A4-9257-DE44-9B1B-421A3F7D811F}"/>
              </a:ext>
            </a:extLst>
          </p:cNvPr>
          <p:cNvSpPr/>
          <p:nvPr/>
        </p:nvSpPr>
        <p:spPr>
          <a:xfrm>
            <a:off x="1539382" y="1894595"/>
            <a:ext cx="4167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Montserrat" panose="00000500000000000000" pitchFamily="2" charset="-52"/>
              </a:rPr>
              <a:t>ПРЕПОДАВАТЕЛЬ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CE1F90A-AF0F-B94D-82E1-7D0BC67F08CE}"/>
              </a:ext>
            </a:extLst>
          </p:cNvPr>
          <p:cNvCxnSpPr>
            <a:cxnSpLocks/>
          </p:cNvCxnSpPr>
          <p:nvPr/>
        </p:nvCxnSpPr>
        <p:spPr>
          <a:xfrm>
            <a:off x="1843084" y="2357752"/>
            <a:ext cx="3524610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01CCCF1-F197-1041-9324-4AA9235749D0}"/>
              </a:ext>
            </a:extLst>
          </p:cNvPr>
          <p:cNvSpPr/>
          <p:nvPr/>
        </p:nvSpPr>
        <p:spPr>
          <a:xfrm>
            <a:off x="1674429" y="2494297"/>
            <a:ext cx="39193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Montserrat" panose="00000500000000000000" pitchFamily="2" charset="-52"/>
                <a:ea typeface="Calibri" panose="020F0502020204030204" pitchFamily="34" charset="0"/>
              </a:rPr>
              <a:t>становится </a:t>
            </a:r>
            <a:r>
              <a:rPr lang="ru-RU" sz="1400" b="1" dirty="0" err="1">
                <a:latin typeface="Montserrat" panose="00000500000000000000" pitchFamily="2" charset="-52"/>
                <a:ea typeface="Calibri" panose="020F0502020204030204" pitchFamily="34" charset="0"/>
              </a:rPr>
              <a:t>тьютором</a:t>
            </a:r>
            <a:r>
              <a:rPr lang="ru-RU" sz="1400" b="1" dirty="0">
                <a:latin typeface="Montserrat" panose="00000500000000000000" pitchFamily="2" charset="-52"/>
                <a:ea typeface="Calibri" panose="020F0502020204030204" pitchFamily="34" charset="0"/>
              </a:rPr>
              <a:t>-консультантом или </a:t>
            </a:r>
            <a:r>
              <a:rPr lang="ru-RU" sz="1400" b="1" dirty="0" err="1">
                <a:latin typeface="Montserrat" panose="00000500000000000000" pitchFamily="2" charset="-52"/>
                <a:ea typeface="Calibri" panose="020F0502020204030204" pitchFamily="34" charset="0"/>
              </a:rPr>
              <a:t>фасилитатором</a:t>
            </a:r>
            <a:r>
              <a:rPr lang="ru-RU" sz="1400" b="1" dirty="0">
                <a:latin typeface="Montserrat" panose="00000500000000000000" pitchFamily="2" charset="-52"/>
                <a:ea typeface="Calibri" panose="020F0502020204030204" pitchFamily="34" charset="0"/>
              </a:rPr>
              <a:t> образовательного процесса, а не просто выступает носителем знаний и выполняет информирующую и контролирующую функции.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B396E06-A63D-0E47-B017-548D12B81D82}"/>
              </a:ext>
            </a:extLst>
          </p:cNvPr>
          <p:cNvSpPr/>
          <p:nvPr/>
        </p:nvSpPr>
        <p:spPr>
          <a:xfrm>
            <a:off x="6350020" y="1772402"/>
            <a:ext cx="4201204" cy="23610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EC29534-AF69-BD45-A4C1-36DB3B600B36}"/>
              </a:ext>
            </a:extLst>
          </p:cNvPr>
          <p:cNvSpPr/>
          <p:nvPr/>
        </p:nvSpPr>
        <p:spPr>
          <a:xfrm>
            <a:off x="6350019" y="4057408"/>
            <a:ext cx="4201205" cy="783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DE964C4-1618-9F49-8B39-9B943522EE15}"/>
              </a:ext>
            </a:extLst>
          </p:cNvPr>
          <p:cNvSpPr/>
          <p:nvPr/>
        </p:nvSpPr>
        <p:spPr>
          <a:xfrm>
            <a:off x="6374618" y="1894595"/>
            <a:ext cx="4167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Montserrat" panose="00000500000000000000" pitchFamily="2" charset="-52"/>
              </a:rPr>
              <a:t>СТУДЕНТ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F2AD953-466A-3149-A945-8238C275DE06}"/>
              </a:ext>
            </a:extLst>
          </p:cNvPr>
          <p:cNvCxnSpPr>
            <a:cxnSpLocks/>
          </p:cNvCxnSpPr>
          <p:nvPr/>
        </p:nvCxnSpPr>
        <p:spPr>
          <a:xfrm>
            <a:off x="6678320" y="2357752"/>
            <a:ext cx="3524610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C7652E5-0F03-2A44-B02F-7ABA37CE340F}"/>
              </a:ext>
            </a:extLst>
          </p:cNvPr>
          <p:cNvSpPr/>
          <p:nvPr/>
        </p:nvSpPr>
        <p:spPr>
          <a:xfrm>
            <a:off x="6468100" y="2522007"/>
            <a:ext cx="40079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Montserrat" panose="00000500000000000000" pitchFamily="2" charset="-52"/>
                <a:ea typeface="Calibri" panose="020F0502020204030204" pitchFamily="34" charset="0"/>
              </a:rPr>
              <a:t>обретает большую самостоятельность в выборе путей освоения учебного материала, его интересы и образовательные потребности являются основой для формирования образовательной программы.</a:t>
            </a:r>
          </a:p>
        </p:txBody>
      </p:sp>
      <p:sp>
        <p:nvSpPr>
          <p:cNvPr id="9" name="Стрелка вниз 8">
            <a:extLst>
              <a:ext uri="{FF2B5EF4-FFF2-40B4-BE49-F238E27FC236}">
                <a16:creationId xmlns:a16="http://schemas.microsoft.com/office/drawing/2014/main" id="{D53BFFFF-BC51-CE4D-A4C5-6268BFED06CF}"/>
              </a:ext>
            </a:extLst>
          </p:cNvPr>
          <p:cNvSpPr/>
          <p:nvPr/>
        </p:nvSpPr>
        <p:spPr>
          <a:xfrm>
            <a:off x="5593751" y="2099689"/>
            <a:ext cx="859411" cy="2604654"/>
          </a:xfrm>
          <a:prstGeom prst="downArrow">
            <a:avLst>
              <a:gd name="adj1" fmla="val 50000"/>
              <a:gd name="adj2" fmla="val 59672"/>
            </a:avLst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ru-KZ" sz="1200" b="1" dirty="0">
                <a:latin typeface="Montserrat" pitchFamily="2" charset="0"/>
              </a:rPr>
              <a:t>РЕЗУЛЬТАТ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3624752-08BC-AA43-A5F7-0D912F32AE29}"/>
              </a:ext>
            </a:extLst>
          </p:cNvPr>
          <p:cNvSpPr/>
          <p:nvPr/>
        </p:nvSpPr>
        <p:spPr>
          <a:xfrm>
            <a:off x="1935600" y="4774958"/>
            <a:ext cx="8136655" cy="1169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ОТКРЫТОСТЬ ОБЩЕНИЯ</a:t>
            </a:r>
          </a:p>
          <a:p>
            <a:pPr indent="127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СВОБОДА УЧЕНИЯ</a:t>
            </a:r>
          </a:p>
          <a:p>
            <a:pPr indent="127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ИНДИВИДУАЛИЗАЦИЕЙ РАЗВИТИЯ ЛИЧНОСТИ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11B31C-0956-4C49-AE4D-23CB11232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18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25341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Функционирование служб поддержки студентов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94BDF32-3269-9347-B7DC-721FFA16E23D}"/>
              </a:ext>
            </a:extLst>
          </p:cNvPr>
          <p:cNvSpPr/>
          <p:nvPr/>
        </p:nvSpPr>
        <p:spPr>
          <a:xfrm>
            <a:off x="816500" y="1113472"/>
            <a:ext cx="5188244" cy="668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СТУДЕНЧЕСКИЕ ЗОНЫ </a:t>
            </a:r>
          </a:p>
          <a:p>
            <a:pPr indent="12700" algn="ctr">
              <a:lnSpc>
                <a:spcPct val="107000"/>
              </a:lnSpc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OPEN SPACE, COWORKING ZONE</a:t>
            </a:r>
            <a:r>
              <a:rPr lang="ru-RU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89418DC-73B1-1D4C-BBA8-07531037E7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731"/>
          <a:stretch/>
        </p:blipFill>
        <p:spPr>
          <a:xfrm>
            <a:off x="1601004" y="1993116"/>
            <a:ext cx="3617455" cy="421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4851015-E0D9-0643-8288-E955749D560D}"/>
              </a:ext>
            </a:extLst>
          </p:cNvPr>
          <p:cNvSpPr/>
          <p:nvPr/>
        </p:nvSpPr>
        <p:spPr>
          <a:xfrm>
            <a:off x="6187258" y="1113472"/>
            <a:ext cx="5188244" cy="1557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СТУДЕНТАМ, ОБУЧАЮЩИМСЯ ПО ОБРАЗОВАТЕЛЬНОМУ ГРАНТУ ПО ИТОГАМ ЭКЗАМЕНАЦИОННОЙ СЕССИИ НАЗНАЧАЕТСЯ ГОСУДАРСТВЕННАЯ СТИПЕНДИЯ 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CD89F6D-4FCE-144C-87E1-26C5DADC5A22}"/>
              </a:ext>
            </a:extLst>
          </p:cNvPr>
          <p:cNvSpPr/>
          <p:nvPr/>
        </p:nvSpPr>
        <p:spPr>
          <a:xfrm>
            <a:off x="6520228" y="3536868"/>
            <a:ext cx="4584774" cy="566782"/>
          </a:xfrm>
          <a:prstGeom prst="rect">
            <a:avLst/>
          </a:prstGeom>
          <a:solidFill>
            <a:srgbClr val="54A3F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Обычная стипендия – 31423 тенге</a:t>
            </a:r>
            <a:endParaRPr lang="ru-KZ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F9BC196-6624-0740-9FC3-9297A1806140}"/>
              </a:ext>
            </a:extLst>
          </p:cNvPr>
          <p:cNvSpPr/>
          <p:nvPr/>
        </p:nvSpPr>
        <p:spPr>
          <a:xfrm>
            <a:off x="6520228" y="4271472"/>
            <a:ext cx="4584774" cy="566782"/>
          </a:xfrm>
          <a:prstGeom prst="rect">
            <a:avLst/>
          </a:prstGeom>
          <a:solidFill>
            <a:srgbClr val="9E9D2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700" algn="ctr">
              <a:lnSpc>
                <a:spcPct val="107000"/>
              </a:lnSpc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Отличники – 36137 тенге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2ED084D-27ED-AF4B-96E4-2F8E41B93CC5}"/>
              </a:ext>
            </a:extLst>
          </p:cNvPr>
          <p:cNvSpPr/>
          <p:nvPr/>
        </p:nvSpPr>
        <p:spPr>
          <a:xfrm>
            <a:off x="6520228" y="5005450"/>
            <a:ext cx="4584774" cy="566782"/>
          </a:xfrm>
          <a:prstGeom prst="rect">
            <a:avLst/>
          </a:prstGeom>
          <a:solidFill>
            <a:srgbClr val="54A3F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«Дети-сироты» - 40850 тенге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CFFA6-19B8-4AF6-AFDB-46B1537D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19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74659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 descr="Изображение выглядит как человек, костюм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1BF48904-5630-457A-9A05-87DE76CDF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5" y="4472739"/>
            <a:ext cx="3499068" cy="2151432"/>
          </a:xfrm>
          <a:prstGeom prst="rect">
            <a:avLst/>
          </a:prstGeom>
        </p:spPr>
      </p:pic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F1327729-ED92-4A3E-83FC-01B3D7030DFA}"/>
              </a:ext>
            </a:extLst>
          </p:cNvPr>
          <p:cNvCxnSpPr>
            <a:cxnSpLocks/>
          </p:cNvCxnSpPr>
          <p:nvPr/>
        </p:nvCxnSpPr>
        <p:spPr>
          <a:xfrm flipH="1">
            <a:off x="6601114" y="2751891"/>
            <a:ext cx="1929559" cy="0"/>
          </a:xfrm>
          <a:prstGeom prst="line">
            <a:avLst/>
          </a:prstGeom>
          <a:ln w="28575">
            <a:solidFill>
              <a:srgbClr val="54A3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8A79A467-AC04-42AA-83C4-E38F199223D9}"/>
              </a:ext>
            </a:extLst>
          </p:cNvPr>
          <p:cNvCxnSpPr>
            <a:cxnSpLocks/>
          </p:cNvCxnSpPr>
          <p:nvPr/>
        </p:nvCxnSpPr>
        <p:spPr>
          <a:xfrm flipV="1">
            <a:off x="5985237" y="3479015"/>
            <a:ext cx="0" cy="113965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504CA002-765D-41E6-9811-CD2B83C7EC56}"/>
              </a:ext>
            </a:extLst>
          </p:cNvPr>
          <p:cNvCxnSpPr>
            <a:cxnSpLocks/>
          </p:cNvCxnSpPr>
          <p:nvPr/>
        </p:nvCxnSpPr>
        <p:spPr>
          <a:xfrm flipH="1">
            <a:off x="3218930" y="2753534"/>
            <a:ext cx="1929559" cy="0"/>
          </a:xfrm>
          <a:prstGeom prst="line">
            <a:avLst/>
          </a:prstGeom>
          <a:ln w="28575">
            <a:solidFill>
              <a:srgbClr val="349D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Благодарность ОФ «Фонд образования Нурсултана Назарбаева ...">
            <a:extLst>
              <a:ext uri="{FF2B5EF4-FFF2-40B4-BE49-F238E27FC236}">
                <a16:creationId xmlns:a16="http://schemas.microsoft.com/office/drawing/2014/main" id="{8D88F18C-41B9-49A3-B29B-F609F79B3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16544" r="6332" b="27374"/>
          <a:stretch/>
        </p:blipFill>
        <p:spPr bwMode="auto">
          <a:xfrm>
            <a:off x="3369464" y="723254"/>
            <a:ext cx="2193941" cy="80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4E0C40-DBB8-4D31-85C6-827321191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85" y="746572"/>
            <a:ext cx="1537263" cy="8109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2555F5A-FD54-4958-805D-105EABD1DBA2}"/>
              </a:ext>
            </a:extLst>
          </p:cNvPr>
          <p:cNvGrpSpPr/>
          <p:nvPr/>
        </p:nvGrpSpPr>
        <p:grpSpPr>
          <a:xfrm>
            <a:off x="4784663" y="1561099"/>
            <a:ext cx="2413124" cy="2416299"/>
            <a:chOff x="4889438" y="2220850"/>
            <a:chExt cx="2413124" cy="2416299"/>
          </a:xfrm>
        </p:grpSpPr>
        <p:pic>
          <p:nvPicPr>
            <p:cNvPr id="7" name="Рисунок 6" descr="Изображение выглядит как зеркало, тарелка&#10;&#10;Автоматически созданное описание">
              <a:extLst>
                <a:ext uri="{FF2B5EF4-FFF2-40B4-BE49-F238E27FC236}">
                  <a16:creationId xmlns:a16="http://schemas.microsoft.com/office/drawing/2014/main" id="{6958C66A-536D-4DE1-BC43-2458F5B3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438" y="2220850"/>
              <a:ext cx="2413124" cy="2416299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7425F3C-3CAC-4B46-BB9F-9FB7B1B3A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64" y="3032150"/>
              <a:ext cx="1589640" cy="789246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CAFE01F-A921-4F1D-8D88-1A0781B58281}"/>
              </a:ext>
            </a:extLst>
          </p:cNvPr>
          <p:cNvGrpSpPr/>
          <p:nvPr/>
        </p:nvGrpSpPr>
        <p:grpSpPr>
          <a:xfrm>
            <a:off x="197190" y="1627764"/>
            <a:ext cx="3402764" cy="2439726"/>
            <a:chOff x="544966" y="208539"/>
            <a:chExt cx="4224412" cy="2439726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200BF8F-51DB-4B51-8DA9-30C35F4FD6EE}"/>
                </a:ext>
              </a:extLst>
            </p:cNvPr>
            <p:cNvSpPr/>
            <p:nvPr/>
          </p:nvSpPr>
          <p:spPr>
            <a:xfrm>
              <a:off x="555995" y="208539"/>
              <a:ext cx="4201204" cy="2361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9BB13D9-3B3A-499B-8898-06767A1DDC59}"/>
                </a:ext>
              </a:extLst>
            </p:cNvPr>
            <p:cNvSpPr/>
            <p:nvPr/>
          </p:nvSpPr>
          <p:spPr>
            <a:xfrm>
              <a:off x="544966" y="2569888"/>
              <a:ext cx="4201205" cy="78377"/>
            </a:xfrm>
            <a:prstGeom prst="rect">
              <a:avLst/>
            </a:prstGeom>
            <a:solidFill>
              <a:srgbClr val="349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8637A27-BDDF-43BB-A613-76444446B17F}"/>
                </a:ext>
              </a:extLst>
            </p:cNvPr>
            <p:cNvSpPr/>
            <p:nvPr/>
          </p:nvSpPr>
          <p:spPr>
            <a:xfrm>
              <a:off x="680808" y="523317"/>
              <a:ext cx="408857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F0"/>
                  </a:solidFill>
                  <a:latin typeface="Montserrat" panose="00000500000000000000" pitchFamily="2" charset="-52"/>
                </a:rPr>
                <a:t>ASTANA IT UNIVERSITY </a:t>
              </a:r>
              <a:endParaRPr lang="ru-RU" sz="1400" b="1" dirty="0">
                <a:solidFill>
                  <a:srgbClr val="00B0F0"/>
                </a:solidFill>
                <a:latin typeface="Montserrat" panose="00000500000000000000" pitchFamily="2" charset="-52"/>
              </a:endParaRP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E7CB7695-2032-4515-93EB-7A8C5A5937EE}"/>
                </a:ext>
              </a:extLst>
            </p:cNvPr>
            <p:cNvCxnSpPr>
              <a:cxnSpLocks/>
            </p:cNvCxnSpPr>
            <p:nvPr/>
          </p:nvCxnSpPr>
          <p:spPr>
            <a:xfrm>
              <a:off x="783769" y="1009216"/>
              <a:ext cx="3726875" cy="0"/>
            </a:xfrm>
            <a:prstGeom prst="line">
              <a:avLst/>
            </a:prstGeom>
            <a:ln w="12700">
              <a:solidFill>
                <a:srgbClr val="349D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687E6CE-55A5-47C5-A955-EDC4EEF1CAEE}"/>
                </a:ext>
              </a:extLst>
            </p:cNvPr>
            <p:cNvSpPr/>
            <p:nvPr/>
          </p:nvSpPr>
          <p:spPr>
            <a:xfrm>
              <a:off x="725220" y="1168600"/>
              <a:ext cx="382070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Montserrat" panose="00000500000000000000" pitchFamily="2" charset="-52"/>
                </a:rPr>
                <a:t>был открыт в 2019 году в рамках реализации государственной программы «Цифровой Казахстан» по развитию человеческого капитала в сфере высшего и послевузовского образования</a:t>
              </a:r>
              <a:endParaRPr lang="ru-RU" sz="1200" dirty="0">
                <a:latin typeface="Montserrat" panose="00000500000000000000" pitchFamily="2" charset="-52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809EDFF-52CA-4441-A81F-EAB853FB4371}"/>
              </a:ext>
            </a:extLst>
          </p:cNvPr>
          <p:cNvGrpSpPr/>
          <p:nvPr/>
        </p:nvGrpSpPr>
        <p:grpSpPr>
          <a:xfrm>
            <a:off x="3625638" y="4283834"/>
            <a:ext cx="4635342" cy="2746653"/>
            <a:chOff x="544966" y="208539"/>
            <a:chExt cx="4224412" cy="2746653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EB7B5D16-411E-443E-A412-77FBCB3B7482}"/>
                </a:ext>
              </a:extLst>
            </p:cNvPr>
            <p:cNvSpPr/>
            <p:nvPr/>
          </p:nvSpPr>
          <p:spPr>
            <a:xfrm>
              <a:off x="555995" y="208539"/>
              <a:ext cx="4201204" cy="2361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ADF616EC-FAAE-45E1-A56F-FC21505E6BF1}"/>
                </a:ext>
              </a:extLst>
            </p:cNvPr>
            <p:cNvSpPr/>
            <p:nvPr/>
          </p:nvSpPr>
          <p:spPr>
            <a:xfrm>
              <a:off x="544966" y="2569888"/>
              <a:ext cx="4201205" cy="7837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F7E70DDD-8145-45E7-AA4B-27AD60DF8E01}"/>
                </a:ext>
              </a:extLst>
            </p:cNvPr>
            <p:cNvSpPr/>
            <p:nvPr/>
          </p:nvSpPr>
          <p:spPr>
            <a:xfrm>
              <a:off x="680808" y="523317"/>
              <a:ext cx="408857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F0"/>
                  </a:solidFill>
                  <a:latin typeface="Montserrat" panose="00000500000000000000" pitchFamily="2" charset="-52"/>
                </a:rPr>
                <a:t>Основная задача университета</a:t>
              </a:r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B3E9B8AB-7EEC-4580-A498-849CFF5141CA}"/>
                </a:ext>
              </a:extLst>
            </p:cNvPr>
            <p:cNvCxnSpPr>
              <a:cxnSpLocks/>
            </p:cNvCxnSpPr>
            <p:nvPr/>
          </p:nvCxnSpPr>
          <p:spPr>
            <a:xfrm>
              <a:off x="783769" y="1009216"/>
              <a:ext cx="3726875" cy="0"/>
            </a:xfrm>
            <a:prstGeom prst="line">
              <a:avLst/>
            </a:prstGeom>
            <a:ln w="12700">
              <a:solidFill>
                <a:srgbClr val="349D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515849C-4B5D-46E3-85AF-948A81F4242C}"/>
                </a:ext>
              </a:extLst>
            </p:cNvPr>
            <p:cNvSpPr/>
            <p:nvPr/>
          </p:nvSpPr>
          <p:spPr>
            <a:xfrm>
              <a:off x="725220" y="1016200"/>
              <a:ext cx="38207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Montserrat" panose="00000500000000000000" pitchFamily="2" charset="-52"/>
                </a:rPr>
                <a:t>подготовка специалистов с современными ИТ-компетенциями по международным образовательным программам с высшим и послевузовским образованием, а также переподготовка кадров для бизнеса, государственного сектора, национальных компаний и различных отраслей экономики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7E64112-E4A4-4A8B-BC51-CD907731A1AF}"/>
              </a:ext>
            </a:extLst>
          </p:cNvPr>
          <p:cNvGrpSpPr/>
          <p:nvPr/>
        </p:nvGrpSpPr>
        <p:grpSpPr>
          <a:xfrm>
            <a:off x="8168300" y="1588575"/>
            <a:ext cx="3717089" cy="2439726"/>
            <a:chOff x="544966" y="208539"/>
            <a:chExt cx="4224412" cy="2439726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12353181-1BED-4EA3-BD50-92B9F294EA7B}"/>
                </a:ext>
              </a:extLst>
            </p:cNvPr>
            <p:cNvSpPr/>
            <p:nvPr/>
          </p:nvSpPr>
          <p:spPr>
            <a:xfrm>
              <a:off x="555995" y="208539"/>
              <a:ext cx="4201204" cy="2361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D55D54FC-C934-4EB8-959B-C963DF118416}"/>
                </a:ext>
              </a:extLst>
            </p:cNvPr>
            <p:cNvSpPr/>
            <p:nvPr/>
          </p:nvSpPr>
          <p:spPr>
            <a:xfrm>
              <a:off x="544966" y="2569888"/>
              <a:ext cx="4201205" cy="78377"/>
            </a:xfrm>
            <a:prstGeom prst="rect">
              <a:avLst/>
            </a:prstGeom>
            <a:solidFill>
              <a:srgbClr val="4788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E0202BAA-5AC8-49E6-A93B-B99EB38708AC}"/>
                </a:ext>
              </a:extLst>
            </p:cNvPr>
            <p:cNvSpPr/>
            <p:nvPr/>
          </p:nvSpPr>
          <p:spPr>
            <a:xfrm>
              <a:off x="680808" y="447117"/>
              <a:ext cx="408857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B0F0"/>
                  </a:solidFill>
                  <a:latin typeface="Montserrat" panose="00000500000000000000" pitchFamily="2" charset="-52"/>
                </a:rPr>
                <a:t>СТРАТЕГИЯ РАЗВИТИЯ УНИВЕРСИТЕТА</a:t>
              </a:r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C8FA112A-4DF9-4F1B-B03F-8D2233F2F6CE}"/>
                </a:ext>
              </a:extLst>
            </p:cNvPr>
            <p:cNvCxnSpPr>
              <a:cxnSpLocks/>
            </p:cNvCxnSpPr>
            <p:nvPr/>
          </p:nvCxnSpPr>
          <p:spPr>
            <a:xfrm>
              <a:off x="783769" y="1009216"/>
              <a:ext cx="3726875" cy="0"/>
            </a:xfrm>
            <a:prstGeom prst="line">
              <a:avLst/>
            </a:prstGeom>
            <a:ln w="12700">
              <a:solidFill>
                <a:srgbClr val="349D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B9ABAF97-6B3B-4CC7-ACBC-B0A0785979EF}"/>
                </a:ext>
              </a:extLst>
            </p:cNvPr>
            <p:cNvSpPr/>
            <p:nvPr/>
          </p:nvSpPr>
          <p:spPr>
            <a:xfrm>
              <a:off x="725220" y="1168600"/>
              <a:ext cx="382070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Montserrat" panose="00000500000000000000" pitchFamily="2" charset="-52"/>
                </a:rPr>
                <a:t>на основе государственной программы развития образования и науки на 2020-2025 годы и государственной программы «Цифровой Казахстан» разработана СТРАТЕГИЯ РАЗВИТИЯ УНИВЕРСИТЕТА НА 2020-2025 ГОДЫ</a:t>
              </a:r>
            </a:p>
          </p:txBody>
        </p:sp>
      </p:grpSp>
      <p:sp>
        <p:nvSpPr>
          <p:cNvPr id="40" name="Овал 39">
            <a:extLst>
              <a:ext uri="{FF2B5EF4-FFF2-40B4-BE49-F238E27FC236}">
                <a16:creationId xmlns:a16="http://schemas.microsoft.com/office/drawing/2014/main" id="{587114A1-B295-4104-843E-601EB46309D7}"/>
              </a:ext>
            </a:extLst>
          </p:cNvPr>
          <p:cNvSpPr/>
          <p:nvPr/>
        </p:nvSpPr>
        <p:spPr>
          <a:xfrm>
            <a:off x="3464997" y="2626744"/>
            <a:ext cx="250294" cy="250294"/>
          </a:xfrm>
          <a:prstGeom prst="ellipse">
            <a:avLst/>
          </a:prstGeom>
          <a:solidFill>
            <a:srgbClr val="36ACD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F36AADD6-2BCD-40B8-8153-3A25EA44F5A2}"/>
              </a:ext>
            </a:extLst>
          </p:cNvPr>
          <p:cNvSpPr/>
          <p:nvPr/>
        </p:nvSpPr>
        <p:spPr>
          <a:xfrm>
            <a:off x="5866078" y="4168364"/>
            <a:ext cx="250294" cy="25029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192318A1-624E-44BD-9F4E-A658C8D9BA89}"/>
              </a:ext>
            </a:extLst>
          </p:cNvPr>
          <p:cNvSpPr/>
          <p:nvPr/>
        </p:nvSpPr>
        <p:spPr>
          <a:xfrm>
            <a:off x="8048786" y="2626744"/>
            <a:ext cx="250294" cy="250294"/>
          </a:xfrm>
          <a:prstGeom prst="ellipse">
            <a:avLst/>
          </a:prstGeom>
          <a:solidFill>
            <a:srgbClr val="4788F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 descr="Изображение выглядит как человек, костюм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5A8F81B-8373-4825-A4C0-F15CF9551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2918" y="4308452"/>
            <a:ext cx="3042416" cy="2350533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D3CBD3F-8C80-4084-9579-B822F6D3DD0C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EBE8DF89-C851-4FE2-85B1-4820BD879743}"/>
              </a:ext>
            </a:extLst>
          </p:cNvPr>
          <p:cNvGrpSpPr/>
          <p:nvPr/>
        </p:nvGrpSpPr>
        <p:grpSpPr>
          <a:xfrm>
            <a:off x="118134" y="0"/>
            <a:ext cx="698366" cy="901896"/>
            <a:chOff x="118134" y="0"/>
            <a:chExt cx="698366" cy="901896"/>
          </a:xfrm>
        </p:grpSpPr>
        <p:sp>
          <p:nvSpPr>
            <p:cNvPr id="43" name="Пятиугольник 8">
              <a:extLst>
                <a:ext uri="{FF2B5EF4-FFF2-40B4-BE49-F238E27FC236}">
                  <a16:creationId xmlns:a16="http://schemas.microsoft.com/office/drawing/2014/main" id="{69EB696F-1808-4FFD-98C3-B5EB1D58918C}"/>
                </a:ext>
              </a:extLst>
            </p:cNvPr>
            <p:cNvSpPr/>
            <p:nvPr/>
          </p:nvSpPr>
          <p:spPr>
            <a:xfrm rot="5400000">
              <a:off x="16369" y="101765"/>
              <a:ext cx="901896" cy="698366"/>
            </a:xfrm>
            <a:prstGeom prst="homePlate">
              <a:avLst>
                <a:gd name="adj" fmla="val 22381"/>
              </a:avLst>
            </a:prstGeom>
            <a:solidFill>
              <a:srgbClr val="1CB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AC586BA6-9337-4B7A-AC17-54F6A3633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5926" y="280839"/>
              <a:ext cx="593734" cy="305513"/>
            </a:xfrm>
            <a:prstGeom prst="rect">
              <a:avLst/>
            </a:prstGeom>
          </p:spPr>
        </p:pic>
      </p:grp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B1A9BC1-A581-45B4-A6F3-2CCBEC2D7EC9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История становления </a:t>
            </a:r>
            <a:r>
              <a:rPr lang="en-US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Astana IT University</a:t>
            </a:r>
            <a:endParaRPr lang="ru-RU" sz="2000" b="1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3C1B4A7-55BF-4BF3-A8EA-E30D8218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26023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Контрольно-оценочные учебные мероприятия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D22669-8019-6144-AB72-6DE42B2272AC}"/>
              </a:ext>
            </a:extLst>
          </p:cNvPr>
          <p:cNvSpPr/>
          <p:nvPr/>
        </p:nvSpPr>
        <p:spPr>
          <a:xfrm>
            <a:off x="1371600" y="2110066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Montserrat ExtraBold" pitchFamily="2" charset="0"/>
                <a:ea typeface="Calibri" panose="020F0502020204030204" pitchFamily="34" charset="0"/>
              </a:rPr>
              <a:t>GPA</a:t>
            </a:r>
            <a:r>
              <a:rPr lang="ru-RU" b="1" dirty="0">
                <a:latin typeface="Montserrat ExtraBold" pitchFamily="2" charset="0"/>
                <a:ea typeface="Calibri" panose="020F0502020204030204" pitchFamily="34" charset="0"/>
              </a:rPr>
              <a:t> (</a:t>
            </a:r>
            <a:r>
              <a:rPr lang="en-US" b="1" dirty="0">
                <a:latin typeface="Montserrat ExtraBold" pitchFamily="2" charset="0"/>
                <a:ea typeface="Calibri" panose="020F0502020204030204" pitchFamily="34" charset="0"/>
              </a:rPr>
              <a:t>Grade Point Average</a:t>
            </a:r>
            <a:r>
              <a:rPr lang="ru-RU" b="1" dirty="0">
                <a:latin typeface="Montserrat ExtraBold" pitchFamily="2" charset="0"/>
                <a:ea typeface="Calibri" panose="020F0502020204030204" pitchFamily="34" charset="0"/>
              </a:rPr>
              <a:t>) – </a:t>
            </a:r>
          </a:p>
          <a:p>
            <a:pPr algn="just"/>
            <a:r>
              <a:rPr lang="ru-RU" b="1" dirty="0">
                <a:latin typeface="Montserrat ExtraBold" pitchFamily="2" charset="0"/>
                <a:ea typeface="Calibri" panose="020F0502020204030204" pitchFamily="34" charset="0"/>
              </a:rPr>
              <a:t>средний балл успеваемости</a:t>
            </a:r>
            <a:r>
              <a:rPr lang="ru-KZ" b="1" dirty="0">
                <a:latin typeface="Montserrat ExtraBold" pitchFamily="2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DB628F-8B6E-D94F-939C-E4B467027B04}"/>
              </a:ext>
            </a:extLst>
          </p:cNvPr>
          <p:cNvSpPr/>
          <p:nvPr/>
        </p:nvSpPr>
        <p:spPr>
          <a:xfrm>
            <a:off x="1371600" y="3085941"/>
            <a:ext cx="55141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В течение академического периода систематический осуществляется оценка учебных достижений студентов. </a:t>
            </a:r>
          </a:p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Каждый день – текущий контроль успеваемости.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Два раза в триместр - рубежный контроль 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(на 5 и 10 недели).</a:t>
            </a:r>
            <a:r>
              <a:rPr lang="ru-KZ" dirty="0"/>
              <a:t> </a:t>
            </a:r>
          </a:p>
        </p:txBody>
      </p:sp>
      <p:pic>
        <p:nvPicPr>
          <p:cNvPr id="3074" name="Picture 2" descr="Grades concept illustration Free Vector">
            <a:extLst>
              <a:ext uri="{FF2B5EF4-FFF2-40B4-BE49-F238E27FC236}">
                <a16:creationId xmlns:a16="http://schemas.microsoft.com/office/drawing/2014/main" id="{F5BFAE6D-B56A-8947-9896-71477B780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09" y="1883889"/>
            <a:ext cx="4101603" cy="41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475284-2E0E-4ACD-BD6C-D4E8E984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20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60402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BF550B-4208-014A-87B1-83DE7FCB5EAE}"/>
              </a:ext>
            </a:extLst>
          </p:cNvPr>
          <p:cNvSpPr/>
          <p:nvPr/>
        </p:nvSpPr>
        <p:spPr>
          <a:xfrm>
            <a:off x="-1" y="989407"/>
            <a:ext cx="12192001" cy="1139442"/>
          </a:xfrm>
          <a:prstGeom prst="rect">
            <a:avLst/>
          </a:prstGeom>
          <a:solidFill>
            <a:srgbClr val="9E9D24">
              <a:alpha val="8843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KZ" dirty="0">
              <a:latin typeface="Montserrat" pitchFamily="2" charset="0"/>
            </a:endParaRPr>
          </a:p>
        </p:txBody>
      </p: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Переводы, отчисление, восстановление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101C73-E042-F142-8643-B730C27A286E}"/>
              </a:ext>
            </a:extLst>
          </p:cNvPr>
          <p:cNvSpPr/>
          <p:nvPr/>
        </p:nvSpPr>
        <p:spPr>
          <a:xfrm>
            <a:off x="249379" y="1067434"/>
            <a:ext cx="11670806" cy="96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</a:pPr>
            <a:r>
              <a:rPr lang="ru-RU" b="1" dirty="0">
                <a:solidFill>
                  <a:schemeClr val="bg1"/>
                </a:solidFill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СТУДЕНТЫ МОГУТ ПЕРЕВОДИТСЯ С ОДНОЙ ПРОГРАММЫ НА ДРУГУЮ, </a:t>
            </a:r>
          </a:p>
          <a:p>
            <a:pPr indent="450215" algn="ctr">
              <a:lnSpc>
                <a:spcPct val="107000"/>
              </a:lnSpc>
            </a:pPr>
            <a:r>
              <a:rPr lang="ru-RU" b="1" dirty="0">
                <a:solidFill>
                  <a:schemeClr val="bg1"/>
                </a:solidFill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 ОДНОГО ВУЗА В ДРУГОЙ ВУЗ, С ПЛАТНОГО ОБУЧЕНИЕ – НА ОБУЧЕНИЕ ПО ОБРАЗОВАТЕЛЬНОМУ ГРАНТУ, С КУРСА НА КУРС.</a:t>
            </a:r>
            <a:endParaRPr lang="ru-KZ" sz="1400" b="1" dirty="0">
              <a:solidFill>
                <a:schemeClr val="bg1"/>
              </a:solidFill>
              <a:effectLst/>
              <a:latin typeface="Montserrat Extra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4F065AA-657B-5245-89A8-95597E538A81}"/>
              </a:ext>
            </a:extLst>
          </p:cNvPr>
          <p:cNvSpPr/>
          <p:nvPr/>
        </p:nvSpPr>
        <p:spPr>
          <a:xfrm>
            <a:off x="249379" y="2454551"/>
            <a:ext cx="6096000" cy="6701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27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Студенты могут быть отчислены из университета в следующих случаях:</a:t>
            </a:r>
            <a:endParaRPr lang="ru-KZ" sz="1400" b="1" dirty="0">
              <a:effectLst/>
              <a:latin typeface="Montserrat Extra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DB62EDA-9A09-AE46-9502-482DF9C393C8}"/>
              </a:ext>
            </a:extLst>
          </p:cNvPr>
          <p:cNvSpPr/>
          <p:nvPr/>
        </p:nvSpPr>
        <p:spPr>
          <a:xfrm>
            <a:off x="979637" y="3342267"/>
            <a:ext cx="4659163" cy="3155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 академическую неуспеваемость;</a:t>
            </a:r>
            <a:endParaRPr lang="ru-KZ" sz="1700" dirty="0"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 нарушение принципов академической честности;</a:t>
            </a:r>
            <a:endParaRPr lang="ru-KZ" sz="1700" dirty="0"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 нарушение Правил внутреннего и трудового распорядка и Устава вуза;</a:t>
            </a:r>
            <a:endParaRPr lang="ru-KZ" sz="1700" dirty="0"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 нарушение условий договора об оказании образовательных услуг, в том числе за неуплату стоимости обучения;</a:t>
            </a:r>
            <a:endParaRPr lang="ru-KZ" sz="1700" dirty="0"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 собственному желанию. </a:t>
            </a:r>
            <a:endParaRPr lang="ru-KZ" sz="1700" dirty="0">
              <a:effectLst/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6785EE7-A229-5148-A1F2-5657FC4878D4}"/>
              </a:ext>
            </a:extLst>
          </p:cNvPr>
          <p:cNvSpPr/>
          <p:nvPr/>
        </p:nvSpPr>
        <p:spPr>
          <a:xfrm>
            <a:off x="6424472" y="2454551"/>
            <a:ext cx="5476579" cy="668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Montserrat Extra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об оказании образовательных услуг заключается со всеми студентами: </a:t>
            </a:r>
            <a:endParaRPr lang="ru-KZ" sz="1400" b="1" dirty="0">
              <a:effectLst/>
              <a:latin typeface="Montserrat ExtraBol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058FF7C-C384-0843-99B3-B82FE56F8C09}"/>
              </a:ext>
            </a:extLst>
          </p:cNvPr>
          <p:cNvSpPr/>
          <p:nvPr/>
        </p:nvSpPr>
        <p:spPr>
          <a:xfrm>
            <a:off x="6424473" y="3416282"/>
            <a:ext cx="5372033" cy="2875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студенты, обучающиеся на платной основе заключают договор на оказание возмездных образовательных услуг по подготовке бакалавра;</a:t>
            </a:r>
          </a:p>
          <a:p>
            <a:pPr marL="342900" lvl="0" indent="-342900" algn="just">
              <a:lnSpc>
                <a:spcPct val="107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студенты обучающиеся по образовательному гранту заключают договор на оказании образовательных услуг по подготовке бакалавра (на основе государственного образовательного заказа).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59E06B-D625-D543-831C-30EFF455486B}"/>
              </a:ext>
            </a:extLst>
          </p:cNvPr>
          <p:cNvCxnSpPr/>
          <p:nvPr/>
        </p:nvCxnSpPr>
        <p:spPr>
          <a:xfrm>
            <a:off x="6084782" y="2454551"/>
            <a:ext cx="0" cy="376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DCF5E8-0120-4FC4-91BC-236BD7EA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21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8434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Академическая честность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pic>
        <p:nvPicPr>
          <p:cNvPr id="8" name="Рисунок 7" descr="Перекидной календарь со сплошной заливкой">
            <a:extLst>
              <a:ext uri="{FF2B5EF4-FFF2-40B4-BE49-F238E27FC236}">
                <a16:creationId xmlns:a16="http://schemas.microsoft.com/office/drawing/2014/main" id="{06C5B8A0-4C6C-F54A-967D-04770E19A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0752" y="1596079"/>
            <a:ext cx="1406237" cy="140623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4B355C-8BFF-9841-A75A-BCCC83610249}"/>
              </a:ext>
            </a:extLst>
          </p:cNvPr>
          <p:cNvSpPr/>
          <p:nvPr/>
        </p:nvSpPr>
        <p:spPr>
          <a:xfrm>
            <a:off x="7113134" y="1884367"/>
            <a:ext cx="3966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ontserrat ExtraBold" pitchFamily="2" charset="0"/>
                <a:ea typeface="Calibri" panose="020F0502020204030204" pitchFamily="34" charset="0"/>
              </a:rPr>
              <a:t>Правила академической честности приняты в октябре 2020 года</a:t>
            </a:r>
            <a:endParaRPr lang="ru-KZ" b="1" dirty="0">
              <a:latin typeface="Montserrat ExtraBold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6E3404D-4F3A-4146-B5E6-849741DBB5EC}"/>
              </a:ext>
            </a:extLst>
          </p:cNvPr>
          <p:cNvSpPr/>
          <p:nvPr/>
        </p:nvSpPr>
        <p:spPr>
          <a:xfrm>
            <a:off x="5763490" y="3140861"/>
            <a:ext cx="56387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Montserrat ExtraBold" pitchFamily="2" charset="0"/>
                <a:ea typeface="Calibri" panose="020F0502020204030204" pitchFamily="34" charset="0"/>
              </a:rPr>
              <a:t>Академическая честность – </a:t>
            </a:r>
            <a:r>
              <a:rPr lang="ru-RU" sz="1600" dirty="0">
                <a:latin typeface="Montserrat" pitchFamily="2" charset="0"/>
                <a:ea typeface="Calibri" panose="020F0502020204030204" pitchFamily="34" charset="0"/>
              </a:rPr>
              <a:t>совокупность ценностей и принципов выражающих честность обучающихся при выполнении письменных работ (контрольных, курсовых, эссе, дипломных работ/проектов и др.), ответах на экзаменах, в исследованиях, выражении своей позиции, во взаимоотношениях с академическим персоналом, преподавателями и другими обучающимися, а также оценивании учебных и научных достижений обучающихся.</a:t>
            </a:r>
          </a:p>
        </p:txBody>
      </p:sp>
      <p:pic>
        <p:nvPicPr>
          <p:cNvPr id="21" name="Рисунок 20" descr="Изображение выглядит как текст, игруш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2871F2E-15D5-E546-B63D-F43F501F84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2430" y="1798376"/>
            <a:ext cx="4228151" cy="3787719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C3D9A5-CDE8-484E-941A-17EE1ABFB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22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56433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Академическая честность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243A00A-6441-7145-A406-3DA4A4660E46}"/>
              </a:ext>
            </a:extLst>
          </p:cNvPr>
          <p:cNvSpPr/>
          <p:nvPr/>
        </p:nvSpPr>
        <p:spPr>
          <a:xfrm>
            <a:off x="1298057" y="2214069"/>
            <a:ext cx="958445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плагиат</a:t>
            </a:r>
            <a:r>
              <a:rPr lang="ru-RU" dirty="0">
                <a:latin typeface="Montserrat" pitchFamily="2" charset="0"/>
                <a:ea typeface="Calibri" panose="020F0502020204030204" pitchFamily="34" charset="0"/>
              </a:rPr>
              <a:t> – частичное или полное присвоение материалов из других источников без предоставления подтверждения авторства или указания источников;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сговор</a:t>
            </a:r>
            <a:r>
              <a:rPr lang="ru-RU" dirty="0">
                <a:latin typeface="Montserrat" pitchFamily="2" charset="0"/>
                <a:ea typeface="Calibri" panose="020F0502020204030204" pitchFamily="34" charset="0"/>
              </a:rPr>
              <a:t> – выполнение любой оцениваемой работы за другого человека;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обман</a:t>
            </a:r>
            <a:r>
              <a:rPr lang="ru-RU" dirty="0">
                <a:latin typeface="Montserrat" pitchFamily="2" charset="0"/>
                <a:ea typeface="Calibri" panose="020F0502020204030204" pitchFamily="34" charset="0"/>
              </a:rPr>
              <a:t> – списывание оцениваемой работы у других обучающихся; повторное представление, сдача уже оцененной работы; осознанная помощь другим студентам, позволение списывать, подсказки, использование шпаргалок;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фальсификация оценок </a:t>
            </a:r>
            <a:r>
              <a:rPr lang="ru-RU" dirty="0">
                <a:latin typeface="Montserrat" pitchFamily="2" charset="0"/>
                <a:ea typeface="Calibri" panose="020F0502020204030204" pitchFamily="34" charset="0"/>
              </a:rPr>
              <a:t>– подделка оценок, завышение оценок;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несанкционированный доступ к информации </a:t>
            </a:r>
            <a:r>
              <a:rPr lang="ru-RU" dirty="0">
                <a:latin typeface="Montserrat" pitchFamily="2" charset="0"/>
                <a:ea typeface="Calibri" panose="020F0502020204030204" pitchFamily="34" charset="0"/>
              </a:rPr>
              <a:t>– взлом или попытка взлома баз данных и других электронных ресурсов;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err="1">
                <a:latin typeface="Montserrat" pitchFamily="2" charset="0"/>
                <a:ea typeface="Calibri" panose="020F0502020204030204" pitchFamily="34" charset="0"/>
              </a:rPr>
              <a:t>имперсонация</a:t>
            </a:r>
            <a:r>
              <a:rPr lang="ru-RU" dirty="0">
                <a:latin typeface="Montserrat" pitchFamily="2" charset="0"/>
                <a:ea typeface="Calibri" panose="020F0502020204030204" pitchFamily="34" charset="0"/>
              </a:rPr>
              <a:t> – использование подставной личности;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мошенничество</a:t>
            </a:r>
            <a:r>
              <a:rPr lang="ru-RU" dirty="0">
                <a:latin typeface="Montserrat" pitchFamily="2" charset="0"/>
                <a:ea typeface="Calibri" panose="020F0502020204030204" pitchFamily="34" charset="0"/>
              </a:rPr>
              <a:t> – представление чужих оцениваемых работ как своих собственных, подделка данных (дописывание, исправление);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  <a:ea typeface="Calibri" panose="020F0502020204030204" pitchFamily="34" charset="0"/>
              </a:rPr>
              <a:t>и др.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F4A7BB-5523-804D-8D9F-2ABAD58B024D}"/>
              </a:ext>
            </a:extLst>
          </p:cNvPr>
          <p:cNvSpPr/>
          <p:nvPr/>
        </p:nvSpPr>
        <p:spPr>
          <a:xfrm>
            <a:off x="1421754" y="1449025"/>
            <a:ext cx="9460758" cy="566782"/>
          </a:xfrm>
          <a:prstGeom prst="rect">
            <a:avLst/>
          </a:prstGeom>
          <a:solidFill>
            <a:srgbClr val="54A3F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Montserrat Black" pitchFamily="2" charset="0"/>
                <a:ea typeface="Calibri" panose="020F0502020204030204" pitchFamily="34" charset="0"/>
              </a:rPr>
              <a:t>К видам нарушений академической честности относятся: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168021-E624-4A03-B1C3-B1DEB4D82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23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5087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Академическая честность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243A00A-6441-7145-A406-3DA4A4660E46}"/>
              </a:ext>
            </a:extLst>
          </p:cNvPr>
          <p:cNvSpPr/>
          <p:nvPr/>
        </p:nvSpPr>
        <p:spPr>
          <a:xfrm>
            <a:off x="1504357" y="3088021"/>
            <a:ext cx="95844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предупреждение;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информирование родителей;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размещение информации на сайте университета;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повторное выполнение письменной работы;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аннулирование или снижение оценки;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лишение внутреннего гранта (при наличии);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отчисление с правом восстановления;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отчисление без права восстановления.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F4A7BB-5523-804D-8D9F-2ABAD58B024D}"/>
              </a:ext>
            </a:extLst>
          </p:cNvPr>
          <p:cNvSpPr/>
          <p:nvPr/>
        </p:nvSpPr>
        <p:spPr>
          <a:xfrm>
            <a:off x="1504357" y="1812661"/>
            <a:ext cx="9460758" cy="852025"/>
          </a:xfrm>
          <a:prstGeom prst="rect">
            <a:avLst/>
          </a:prstGeom>
          <a:solidFill>
            <a:srgbClr val="C00000">
              <a:alpha val="951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Montserrat Black" pitchFamily="2" charset="0"/>
                <a:ea typeface="Calibri" panose="020F0502020204030204" pitchFamily="34" charset="0"/>
              </a:rPr>
              <a:t>В случае нарушения Правил академической честности в отношении студентов принимаются следующие меры: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33B92E-301D-4448-8915-16495F2C0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24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0012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Академическая честность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pic>
        <p:nvPicPr>
          <p:cNvPr id="8" name="Рисунок 7" descr="Перекидной календарь со сплошной заливкой">
            <a:extLst>
              <a:ext uri="{FF2B5EF4-FFF2-40B4-BE49-F238E27FC236}">
                <a16:creationId xmlns:a16="http://schemas.microsoft.com/office/drawing/2014/main" id="{06C5B8A0-4C6C-F54A-967D-04770E19A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0752" y="1596079"/>
            <a:ext cx="1406237" cy="140623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4B355C-8BFF-9841-A75A-BCCC83610249}"/>
              </a:ext>
            </a:extLst>
          </p:cNvPr>
          <p:cNvSpPr/>
          <p:nvPr/>
        </p:nvSpPr>
        <p:spPr>
          <a:xfrm>
            <a:off x="7113134" y="1976031"/>
            <a:ext cx="3966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ontserrat ExtraBold" pitchFamily="2" charset="0"/>
                <a:ea typeface="Calibri" panose="020F0502020204030204" pitchFamily="34" charset="0"/>
              </a:rPr>
              <a:t>Кодекс чести студентов </a:t>
            </a:r>
            <a:r>
              <a:rPr lang="en-US" b="1" dirty="0">
                <a:latin typeface="Montserrat ExtraBold" pitchFamily="2" charset="0"/>
                <a:ea typeface="Calibri" panose="020F0502020204030204" pitchFamily="34" charset="0"/>
              </a:rPr>
              <a:t>AITU </a:t>
            </a:r>
            <a:r>
              <a:rPr lang="ru-RU" b="1" dirty="0">
                <a:latin typeface="Montserrat ExtraBold" pitchFamily="2" charset="0"/>
                <a:ea typeface="Calibri" panose="020F0502020204030204" pitchFamily="34" charset="0"/>
              </a:rPr>
              <a:t>был принят в 2020 году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6E3404D-4F3A-4146-B5E6-849741DBB5EC}"/>
              </a:ext>
            </a:extLst>
          </p:cNvPr>
          <p:cNvSpPr/>
          <p:nvPr/>
        </p:nvSpPr>
        <p:spPr>
          <a:xfrm>
            <a:off x="5763490" y="3283590"/>
            <a:ext cx="56387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Montserrat ExtraBold" pitchFamily="2" charset="0"/>
                <a:ea typeface="Calibri" panose="020F0502020204030204" pitchFamily="34" charset="0"/>
              </a:rPr>
              <a:t>Кодекс чести студента – </a:t>
            </a:r>
            <a:r>
              <a:rPr lang="ru-RU" sz="1600" dirty="0">
                <a:latin typeface="Montserrat" pitchFamily="2" charset="0"/>
                <a:ea typeface="Calibri" panose="020F0502020204030204" pitchFamily="34" charset="0"/>
              </a:rPr>
              <a:t>это документ, направленный на соблюдение этики взаимоотношений студента в университетском коллективе, уважительное отношение к студентам, преподавателям и сотрудникам университета, повышение ответственности студента за свое обучение, соблюдение правил академической честности.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3C90FE-CE49-1B43-99A0-A533EEA868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500" y="1930954"/>
            <a:ext cx="4661679" cy="3414739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3B4432-9E00-4DF5-B2BD-8EED5C8D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25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0907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Академическая честность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243A00A-6441-7145-A406-3DA4A4660E46}"/>
              </a:ext>
            </a:extLst>
          </p:cNvPr>
          <p:cNvSpPr/>
          <p:nvPr/>
        </p:nvSpPr>
        <p:spPr>
          <a:xfrm>
            <a:off x="1298057" y="2582589"/>
            <a:ext cx="95844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политика в области обеспечения качества;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разработка и утверждение образовательных программ;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err="1">
                <a:latin typeface="Montserrat" pitchFamily="2" charset="0"/>
                <a:ea typeface="Calibri" panose="020F0502020204030204" pitchFamily="34" charset="0"/>
              </a:rPr>
              <a:t>студентоориентированное</a:t>
            </a: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 обучение, преподавание и оценка;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прием обучающихся, успеваемость, признание и сертификация;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преподавательский состав;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учебные ресурсы и система поддержки обучающихся;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управление информацией;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информирование общественности;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постоянный мониторинг и периодическая оценка программ;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Montserrat" pitchFamily="2" charset="0"/>
                <a:ea typeface="Calibri" panose="020F0502020204030204" pitchFamily="34" charset="0"/>
              </a:rPr>
              <a:t>периодическое внешнее обеспечение качества.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F4A7BB-5523-804D-8D9F-2ABAD58B024D}"/>
              </a:ext>
            </a:extLst>
          </p:cNvPr>
          <p:cNvSpPr/>
          <p:nvPr/>
        </p:nvSpPr>
        <p:spPr>
          <a:xfrm>
            <a:off x="1421754" y="1693544"/>
            <a:ext cx="9460758" cy="566782"/>
          </a:xfrm>
          <a:prstGeom prst="rect">
            <a:avLst/>
          </a:prstGeom>
          <a:solidFill>
            <a:srgbClr val="54A3F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Montserrat Black" pitchFamily="2" charset="0"/>
                <a:ea typeface="Calibri" panose="020F0502020204030204" pitchFamily="34" charset="0"/>
              </a:rPr>
              <a:t>СТАНДАРТЫ ВНУТРЕННЕГО ОБЕСПЕЧЕНИЯ КАЧЕСТВА: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BEDE5A-9057-479D-B654-F60B4F59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26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82195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Академическая честность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6E3404D-4F3A-4146-B5E6-849741DBB5EC}"/>
              </a:ext>
            </a:extLst>
          </p:cNvPr>
          <p:cNvSpPr/>
          <p:nvPr/>
        </p:nvSpPr>
        <p:spPr>
          <a:xfrm>
            <a:off x="5763490" y="3283590"/>
            <a:ext cx="5638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>
                <a:latin typeface="Montserrat ExtraBold" pitchFamily="2" charset="0"/>
                <a:ea typeface="Calibri" panose="020F0502020204030204" pitchFamily="34" charset="0"/>
              </a:rPr>
              <a:t>Культура качества – </a:t>
            </a:r>
            <a:r>
              <a:rPr lang="ru-RU" sz="1600">
                <a:latin typeface="Montserrat" pitchFamily="2" charset="0"/>
                <a:ea typeface="Calibri" panose="020F0502020204030204" pitchFamily="34" charset="0"/>
              </a:rPr>
              <a:t>это организационный порядок, включающий в себя основные принципы качества, разделяемые всеми работниками и обучающимися. </a:t>
            </a:r>
            <a:endParaRPr lang="ru-RU" sz="1600" dirty="0">
              <a:latin typeface="Montserrat" pitchFamily="2" charset="0"/>
              <a:ea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34E70A-565F-6E43-90B7-DA2C5719C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464" y="2032642"/>
            <a:ext cx="4247168" cy="3426049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E8F82A-49A3-4D5D-96F9-30479A72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27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31419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E71138-DF24-4A63-A1F7-913507E6E26F}"/>
              </a:ext>
            </a:extLst>
          </p:cNvPr>
          <p:cNvSpPr/>
          <p:nvPr/>
        </p:nvSpPr>
        <p:spPr>
          <a:xfrm>
            <a:off x="0" y="2660683"/>
            <a:ext cx="12192000" cy="1095582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05230-86FF-4C8D-95CC-3E272A646756}"/>
              </a:ext>
            </a:extLst>
          </p:cNvPr>
          <p:cNvSpPr txBox="1"/>
          <p:nvPr/>
        </p:nvSpPr>
        <p:spPr>
          <a:xfrm>
            <a:off x="972180" y="2916086"/>
            <a:ext cx="10381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32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СПАСИБО ЗА ВНИМАНИЕ!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47E228-4795-4E81-8F02-9C037C843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DE234F-A49D-4DAE-8E3E-86EB9A5F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28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35137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0E42FB9-F93A-44B6-9314-9ABAD338EF37}"/>
              </a:ext>
            </a:extLst>
          </p:cNvPr>
          <p:cNvSpPr/>
          <p:nvPr/>
        </p:nvSpPr>
        <p:spPr>
          <a:xfrm>
            <a:off x="196189" y="4384381"/>
            <a:ext cx="65380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Колледж</a:t>
            </a:r>
          </a:p>
          <a:p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06120100 - Вычислительная техника и информационные сети (по видам)</a:t>
            </a:r>
            <a:endParaRPr lang="kk-KZ" sz="1400" b="1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Оператор компьютерного аппаратного обеспечения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Техник по администрированию базы данных</a:t>
            </a:r>
            <a:endParaRPr lang="kk-KZ" sz="1400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endParaRPr lang="kk-KZ" sz="1400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06130100</a:t>
            </a:r>
            <a:r>
              <a:rPr lang="kk-KZ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 - 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Программное обеспечение (по видам)*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Разработчик программного обеспечения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Montserrat" panose="00000500000000000000" pitchFamily="2" charset="-52"/>
              </a:rPr>
              <a:t>Оператор программного комплекса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FC41F64-4ADA-4E64-8644-0615BC9B57AB}"/>
              </a:ext>
            </a:extLst>
          </p:cNvPr>
          <p:cNvSpPr/>
          <p:nvPr/>
        </p:nvSpPr>
        <p:spPr>
          <a:xfrm>
            <a:off x="179162" y="1127958"/>
            <a:ext cx="74122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Бакалавриат</a:t>
            </a:r>
          </a:p>
          <a:p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6B032 - Журналистика и информация</a:t>
            </a:r>
          </a:p>
          <a:p>
            <a:r>
              <a:rPr lang="en-US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6B041</a:t>
            </a:r>
            <a:r>
              <a:rPr lang="kk-KZ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 - 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Бизнес и управление</a:t>
            </a:r>
          </a:p>
          <a:p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6</a:t>
            </a:r>
            <a:r>
              <a:rPr lang="en-US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B061 </a:t>
            </a:r>
            <a:r>
              <a:rPr lang="kk-KZ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- 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Информационно-коммуникационные технологии</a:t>
            </a:r>
          </a:p>
          <a:p>
            <a:r>
              <a:rPr lang="en-US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6B062</a:t>
            </a:r>
            <a:r>
              <a:rPr lang="kk-KZ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 - 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Телекоммуникации</a:t>
            </a:r>
          </a:p>
          <a:p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6</a:t>
            </a:r>
            <a:r>
              <a:rPr lang="en-US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B063 </a:t>
            </a:r>
            <a:r>
              <a:rPr lang="kk-KZ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- 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Информационная безопасность</a:t>
            </a:r>
          </a:p>
          <a:p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6B071 - Инженерия и инженерное дело</a:t>
            </a:r>
          </a:p>
          <a:p>
            <a:endParaRPr lang="ru-RU" sz="1400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endParaRPr lang="kk-KZ" sz="14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D79977D-6BD8-4FE5-B2A9-4B071288708A}"/>
              </a:ext>
            </a:extLst>
          </p:cNvPr>
          <p:cNvSpPr/>
          <p:nvPr/>
        </p:nvSpPr>
        <p:spPr>
          <a:xfrm>
            <a:off x="165926" y="3157653"/>
            <a:ext cx="74122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Магистратура</a:t>
            </a:r>
          </a:p>
          <a:p>
            <a:r>
              <a:rPr lang="kk-KZ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7М</a:t>
            </a:r>
            <a:r>
              <a:rPr lang="en-US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041</a:t>
            </a:r>
            <a:r>
              <a:rPr lang="kk-KZ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 - 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Бизнес и управление</a:t>
            </a:r>
          </a:p>
          <a:p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7М</a:t>
            </a:r>
            <a:r>
              <a:rPr lang="en-US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061 </a:t>
            </a:r>
            <a:r>
              <a:rPr lang="kk-KZ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- </a:t>
            </a:r>
            <a:r>
              <a:rPr lang="ru-RU" sz="1400" b="1" dirty="0">
                <a:solidFill>
                  <a:srgbClr val="002060"/>
                </a:solidFill>
                <a:latin typeface="Montserrat" panose="00000500000000000000" pitchFamily="2" charset="-52"/>
              </a:rPr>
              <a:t>Информационно-коммуникационные технологии</a:t>
            </a:r>
            <a:endParaRPr lang="kk-KZ" sz="14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E5CA64D-AAB5-40E5-B213-00AD8A8B3F0B}"/>
              </a:ext>
            </a:extLst>
          </p:cNvPr>
          <p:cNvGrpSpPr/>
          <p:nvPr/>
        </p:nvGrpSpPr>
        <p:grpSpPr>
          <a:xfrm>
            <a:off x="6886510" y="4601473"/>
            <a:ext cx="5123417" cy="1999220"/>
            <a:chOff x="7655226" y="2823308"/>
            <a:chExt cx="4224873" cy="176586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5A3822C-7AE0-4724-8986-806860E4C273}"/>
                </a:ext>
              </a:extLst>
            </p:cNvPr>
            <p:cNvSpPr/>
            <p:nvPr/>
          </p:nvSpPr>
          <p:spPr>
            <a:xfrm>
              <a:off x="7655226" y="2823308"/>
              <a:ext cx="4210831" cy="1765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500F5664-4E4F-4B38-9150-330FDEC3553A}"/>
                </a:ext>
              </a:extLst>
            </p:cNvPr>
            <p:cNvSpPr/>
            <p:nvPr/>
          </p:nvSpPr>
          <p:spPr>
            <a:xfrm>
              <a:off x="7791529" y="2979707"/>
              <a:ext cx="408857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50000"/>
                    </a:schemeClr>
                  </a:solidFill>
                  <a:latin typeface="Montserrat" panose="00000500000000000000" pitchFamily="2" charset="-52"/>
                </a:rPr>
                <a:t>Аккредитации </a:t>
              </a: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44AF88A-1736-45FD-8531-D0A6EED88BEF}"/>
                </a:ext>
              </a:extLst>
            </p:cNvPr>
            <p:cNvCxnSpPr>
              <a:cxnSpLocks/>
            </p:cNvCxnSpPr>
            <p:nvPr/>
          </p:nvCxnSpPr>
          <p:spPr>
            <a:xfrm>
              <a:off x="8063513" y="3278793"/>
              <a:ext cx="3524610" cy="0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6E92D4C-56EC-4E7B-9A58-E6F95F10D80E}"/>
                </a:ext>
              </a:extLst>
            </p:cNvPr>
            <p:cNvSpPr/>
            <p:nvPr/>
          </p:nvSpPr>
          <p:spPr>
            <a:xfrm>
              <a:off x="7887048" y="3414321"/>
              <a:ext cx="394129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latin typeface="Montserrat" panose="00000500000000000000" pitchFamily="2" charset="-52"/>
                </a:rPr>
                <a:t>В 2020 году университет прошел институциональную и специализированную (программную) аккредитацию в национальном агентстве аккредитации и рейтинга (НААР) сроком на 5 лет 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C8B658CE-7EDB-4E7E-83E8-C103791D1E97}"/>
                </a:ext>
              </a:extLst>
            </p:cNvPr>
            <p:cNvSpPr/>
            <p:nvPr/>
          </p:nvSpPr>
          <p:spPr>
            <a:xfrm rot="5400000">
              <a:off x="6813317" y="3678816"/>
              <a:ext cx="1753574" cy="67131"/>
            </a:xfrm>
            <a:prstGeom prst="rect">
              <a:avLst/>
            </a:prstGeom>
            <a:solidFill>
              <a:srgbClr val="647BBA"/>
            </a:solidFill>
            <a:ln>
              <a:solidFill>
                <a:srgbClr val="647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CC509BC-9626-45EA-8345-F49E7270C879}"/>
              </a:ext>
            </a:extLst>
          </p:cNvPr>
          <p:cNvGrpSpPr/>
          <p:nvPr/>
        </p:nvGrpSpPr>
        <p:grpSpPr>
          <a:xfrm>
            <a:off x="6844265" y="1198495"/>
            <a:ext cx="5082472" cy="2199230"/>
            <a:chOff x="7054714" y="1586329"/>
            <a:chExt cx="5082472" cy="2199230"/>
          </a:xfrm>
        </p:grpSpPr>
        <p:pic>
          <p:nvPicPr>
            <p:cNvPr id="27" name="Рисунок 26" descr="Изображение выглядит как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7F1961F6-2B4F-4014-981C-A3774D718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4714" y="1626356"/>
              <a:ext cx="1440088" cy="2092894"/>
            </a:xfrm>
            <a:prstGeom prst="rect">
              <a:avLst/>
            </a:prstGeom>
          </p:spPr>
        </p:pic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2F456B4A-8851-43E4-9600-6AB174A4F45F}"/>
                </a:ext>
              </a:extLst>
            </p:cNvPr>
            <p:cNvGrpSpPr/>
            <p:nvPr/>
          </p:nvGrpSpPr>
          <p:grpSpPr>
            <a:xfrm>
              <a:off x="7908108" y="1586329"/>
              <a:ext cx="4229078" cy="2199230"/>
              <a:chOff x="7908108" y="1586329"/>
              <a:chExt cx="4229078" cy="2199230"/>
            </a:xfrm>
          </p:grpSpPr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B39D9B25-B061-41C0-B988-E762AED34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8108" y="1624484"/>
                <a:ext cx="1436628" cy="2161075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1EA847FE-0271-4640-BED1-DA0751781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36908" y="1624484"/>
                <a:ext cx="1474209" cy="216107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стол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55689D-0DD3-4B1E-BBD1-263A197C50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32354" y="1603811"/>
                <a:ext cx="1499633" cy="2181748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стол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CF609C-E73F-40D8-A2F2-D8515FB31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53223" y="1586329"/>
                <a:ext cx="1483963" cy="2090475"/>
              </a:xfrm>
              <a:prstGeom prst="rect">
                <a:avLst/>
              </a:prstGeom>
            </p:spPr>
          </p:pic>
        </p:grp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F54477B-5E67-4A38-8A21-1435980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985" y="3201436"/>
            <a:ext cx="5106388" cy="19928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FE52650-C741-4CD3-82D5-F0E026BB9EC7}"/>
              </a:ext>
            </a:extLst>
          </p:cNvPr>
          <p:cNvGrpSpPr/>
          <p:nvPr/>
        </p:nvGrpSpPr>
        <p:grpSpPr>
          <a:xfrm>
            <a:off x="6840857" y="3617095"/>
            <a:ext cx="5218943" cy="607487"/>
            <a:chOff x="6798612" y="3775174"/>
            <a:chExt cx="5218943" cy="607487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7A67EE60-9D47-438C-AE87-34B434F2FA7F}"/>
                </a:ext>
              </a:extLst>
            </p:cNvPr>
            <p:cNvSpPr/>
            <p:nvPr/>
          </p:nvSpPr>
          <p:spPr>
            <a:xfrm>
              <a:off x="6798612" y="3775174"/>
              <a:ext cx="5218943" cy="607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12846F-B2FA-4DF1-94D9-F2E124C21C06}"/>
                </a:ext>
              </a:extLst>
            </p:cNvPr>
            <p:cNvSpPr txBox="1"/>
            <p:nvPr/>
          </p:nvSpPr>
          <p:spPr>
            <a:xfrm>
              <a:off x="6844265" y="3885789"/>
              <a:ext cx="500555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1100" dirty="0">
                  <a:solidFill>
                    <a:srgbClr val="002060"/>
                  </a:solidFill>
                  <a:latin typeface="Montserrat" panose="00000500000000000000" pitchFamily="2" charset="-52"/>
                </a:rPr>
                <a:t>Все ОП включены в </a:t>
              </a:r>
              <a:r>
                <a:rPr lang="ru-RU" sz="1100" b="1" dirty="0">
                  <a:solidFill>
                    <a:srgbClr val="002060"/>
                  </a:solidFill>
                  <a:latin typeface="Montserrat" panose="00000500000000000000" pitchFamily="2" charset="-52"/>
                </a:rPr>
                <a:t>Реестр образовательных программ </a:t>
              </a:r>
              <a:r>
                <a:rPr lang="ru-RU" sz="1100" dirty="0">
                  <a:solidFill>
                    <a:srgbClr val="002060"/>
                  </a:solidFill>
                  <a:latin typeface="Montserrat" panose="00000500000000000000" pitchFamily="2" charset="-52"/>
                </a:rPr>
                <a:t>Министерства образования и науки Республики Казахстан</a:t>
              </a:r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78B4FB6-AA29-481D-AD36-34355E2235EC}"/>
              </a:ext>
            </a:extLst>
          </p:cNvPr>
          <p:cNvSpPr/>
          <p:nvPr/>
        </p:nvSpPr>
        <p:spPr>
          <a:xfrm>
            <a:off x="-5715" y="196578"/>
            <a:ext cx="12192000" cy="641336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14057FC-960C-4864-A097-0260AD62E4F1}"/>
              </a:ext>
            </a:extLst>
          </p:cNvPr>
          <p:cNvGrpSpPr/>
          <p:nvPr/>
        </p:nvGrpSpPr>
        <p:grpSpPr>
          <a:xfrm>
            <a:off x="118134" y="0"/>
            <a:ext cx="698366" cy="901896"/>
            <a:chOff x="118134" y="0"/>
            <a:chExt cx="698366" cy="901896"/>
          </a:xfrm>
        </p:grpSpPr>
        <p:sp>
          <p:nvSpPr>
            <p:cNvPr id="32" name="Пятиугольник 8">
              <a:extLst>
                <a:ext uri="{FF2B5EF4-FFF2-40B4-BE49-F238E27FC236}">
                  <a16:creationId xmlns:a16="http://schemas.microsoft.com/office/drawing/2014/main" id="{EF91631F-34A2-42D3-8343-BB7BDEEEB5AC}"/>
                </a:ext>
              </a:extLst>
            </p:cNvPr>
            <p:cNvSpPr/>
            <p:nvPr/>
          </p:nvSpPr>
          <p:spPr>
            <a:xfrm rot="5400000">
              <a:off x="16369" y="101765"/>
              <a:ext cx="901896" cy="698366"/>
            </a:xfrm>
            <a:prstGeom prst="homePlate">
              <a:avLst>
                <a:gd name="adj" fmla="val 22381"/>
              </a:avLst>
            </a:prstGeom>
            <a:solidFill>
              <a:srgbClr val="1CB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597624F-7F58-4B58-B19D-7036BA8AF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5926" y="280839"/>
              <a:ext cx="593734" cy="305513"/>
            </a:xfrm>
            <a:prstGeom prst="rect">
              <a:avLst/>
            </a:prstGeom>
          </p:spPr>
        </p:pic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0A5E38E-6765-4E89-A2D4-B9E0F9C30887}"/>
              </a:ext>
            </a:extLst>
          </p:cNvPr>
          <p:cNvSpPr/>
          <p:nvPr/>
        </p:nvSpPr>
        <p:spPr>
          <a:xfrm>
            <a:off x="960868" y="231177"/>
            <a:ext cx="11200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Образовательная деятельность осуществляется на основании генеральной лицензии №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2" charset="-52"/>
              </a:rPr>
              <a:t>KZ67LAA00019559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от 12.04.2019 года</a:t>
            </a:r>
            <a:endParaRPr lang="ru-RU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23C059-2E56-400B-8DA3-57448D33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78088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CCEC766-A349-44EE-9429-53807AA06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  <a:latin typeface="Montserrat Black" panose="00000A00000000000000" pitchFamily="2" charset="-52"/>
              </a:rPr>
              <a:t>Практикоориентированность</a:t>
            </a:r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 образовательных программ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C3ACC4F1-DD1E-40B4-A393-990A12EC862F}"/>
              </a:ext>
            </a:extLst>
          </p:cNvPr>
          <p:cNvSpPr/>
          <p:nvPr/>
        </p:nvSpPr>
        <p:spPr>
          <a:xfrm>
            <a:off x="1089892" y="1103049"/>
            <a:ext cx="10761412" cy="1745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2645DC1B-1745-4B00-B138-4F1A8DAC7107}"/>
              </a:ext>
            </a:extLst>
          </p:cNvPr>
          <p:cNvSpPr/>
          <p:nvPr/>
        </p:nvSpPr>
        <p:spPr>
          <a:xfrm>
            <a:off x="1542473" y="1159287"/>
            <a:ext cx="955963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Montserrat" panose="00000500000000000000" pitchFamily="2" charset="-52"/>
              </a:rPr>
              <a:t>В разработке ОП участвуют крупные </a:t>
            </a:r>
            <a:r>
              <a:rPr lang="en-US" sz="1300" b="1" dirty="0">
                <a:solidFill>
                  <a:srgbClr val="002060"/>
                </a:solidFill>
                <a:latin typeface="Montserrat" panose="00000500000000000000" pitchFamily="2" charset="-52"/>
              </a:rPr>
              <a:t>IT- </a:t>
            </a:r>
            <a:r>
              <a:rPr lang="ru-RU" sz="1300" b="1" dirty="0">
                <a:solidFill>
                  <a:srgbClr val="002060"/>
                </a:solidFill>
                <a:latin typeface="Montserrat" panose="00000500000000000000" pitchFamily="2" charset="-52"/>
              </a:rPr>
              <a:t>и телекоммуникационные компании 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06FBA4F7-DBC0-4B8F-8CAE-E555EBDEB418}"/>
              </a:ext>
            </a:extLst>
          </p:cNvPr>
          <p:cNvSpPr/>
          <p:nvPr/>
        </p:nvSpPr>
        <p:spPr>
          <a:xfrm>
            <a:off x="1057752" y="3000361"/>
            <a:ext cx="10793551" cy="77362"/>
          </a:xfrm>
          <a:prstGeom prst="rect">
            <a:avLst/>
          </a:prstGeom>
          <a:solidFill>
            <a:srgbClr val="34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Picture 2" descr="ASTEL - Оператор связи и системный интегратор - Интернет, Спутниковая  связь, Передача данных, Телефония, Поставка оборудования, Проекты под ключ  - Главная страниц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73" y="1571977"/>
            <a:ext cx="1798087" cy="81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Download Free png Huawei Logo Png - Free Transparent PNG Logos - DLPNG.co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60" y="1458185"/>
            <a:ext cx="1699278" cy="103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2" descr="Файл:Cisco logo-1000px.png — Википедия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436" y="1664843"/>
            <a:ext cx="1670676" cy="60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4" descr="National Instruments Logo PNG Transparent &amp; SVG Vector - Freebie Suppl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1" b="38923"/>
          <a:stretch/>
        </p:blipFill>
        <p:spPr bwMode="auto">
          <a:xfrm>
            <a:off x="1057752" y="1584106"/>
            <a:ext cx="2865120" cy="80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6" descr="Keysight Technologies Vector Logo | Free Download - (.SVG + .PNG) format -  SeekVectorLogo.Com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7" b="24441"/>
          <a:stretch/>
        </p:blipFill>
        <p:spPr bwMode="auto">
          <a:xfrm>
            <a:off x="7376481" y="1584106"/>
            <a:ext cx="2047298" cy="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C3ACC4F1-DD1E-40B4-A393-990A12EC862F}"/>
              </a:ext>
            </a:extLst>
          </p:cNvPr>
          <p:cNvSpPr/>
          <p:nvPr/>
        </p:nvSpPr>
        <p:spPr>
          <a:xfrm>
            <a:off x="3451562" y="3512045"/>
            <a:ext cx="5573409" cy="15242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2645DC1B-1745-4B00-B138-4F1A8DAC7107}"/>
              </a:ext>
            </a:extLst>
          </p:cNvPr>
          <p:cNvSpPr/>
          <p:nvPr/>
        </p:nvSpPr>
        <p:spPr>
          <a:xfrm>
            <a:off x="3474485" y="3610120"/>
            <a:ext cx="548478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Montserrat" panose="00000500000000000000" pitchFamily="2" charset="-52"/>
              </a:rPr>
              <a:t>К экспертизе ОП привлекаются представители </a:t>
            </a:r>
            <a:r>
              <a:rPr lang="en-US" sz="1300" b="1" dirty="0">
                <a:solidFill>
                  <a:srgbClr val="002060"/>
                </a:solidFill>
                <a:latin typeface="Montserrat" panose="00000500000000000000" pitchFamily="2" charset="-52"/>
              </a:rPr>
              <a:t>IT</a:t>
            </a:r>
            <a:r>
              <a:rPr lang="ru-RU" sz="1300" b="1" dirty="0">
                <a:solidFill>
                  <a:srgbClr val="002060"/>
                </a:solidFill>
                <a:latin typeface="Montserrat" panose="00000500000000000000" pitchFamily="2" charset="-52"/>
              </a:rPr>
              <a:t>-рынка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06FBA4F7-DBC0-4B8F-8CAE-E555EBDEB418}"/>
              </a:ext>
            </a:extLst>
          </p:cNvPr>
          <p:cNvSpPr/>
          <p:nvPr/>
        </p:nvSpPr>
        <p:spPr>
          <a:xfrm>
            <a:off x="3474484" y="5145241"/>
            <a:ext cx="5573409" cy="54840"/>
          </a:xfrm>
          <a:prstGeom prst="rect">
            <a:avLst/>
          </a:prstGeom>
          <a:solidFill>
            <a:srgbClr val="34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12CF48E-0CFE-4468-9B95-F32B31AE3296}"/>
              </a:ext>
            </a:extLst>
          </p:cNvPr>
          <p:cNvSpPr txBox="1"/>
          <p:nvPr/>
        </p:nvSpPr>
        <p:spPr>
          <a:xfrm>
            <a:off x="3756191" y="4069306"/>
            <a:ext cx="48185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Montserrat" panose="00000500000000000000" pitchFamily="2" charset="-52"/>
              </a:rPr>
              <a:t>ТОО «</a:t>
            </a:r>
            <a:r>
              <a:rPr lang="ru-RU" sz="1100" dirty="0" err="1">
                <a:solidFill>
                  <a:srgbClr val="002060"/>
                </a:solidFill>
                <a:latin typeface="Montserrat" panose="00000500000000000000" pitchFamily="2" charset="-52"/>
              </a:rPr>
              <a:t>iBEC</a:t>
            </a:r>
            <a:r>
              <a:rPr lang="ru-RU" sz="1100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1100" dirty="0" err="1">
                <a:solidFill>
                  <a:srgbClr val="002060"/>
                </a:solidFill>
                <a:latin typeface="Montserrat" panose="00000500000000000000" pitchFamily="2" charset="-52"/>
              </a:rPr>
              <a:t>Systems</a:t>
            </a:r>
            <a:r>
              <a:rPr lang="ru-RU" sz="1100" dirty="0">
                <a:solidFill>
                  <a:srgbClr val="002060"/>
                </a:solidFill>
                <a:latin typeface="Montserrat" panose="00000500000000000000" pitchFamily="2" charset="-52"/>
              </a:rPr>
              <a:t>»;</a:t>
            </a:r>
            <a:endParaRPr lang="en-US" sz="1100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r>
              <a:rPr lang="ru-RU" sz="1100" dirty="0">
                <a:solidFill>
                  <a:srgbClr val="002060"/>
                </a:solidFill>
                <a:latin typeface="Montserrat" panose="00000500000000000000" pitchFamily="2" charset="-52"/>
              </a:rPr>
              <a:t>Институт информационных и вычислительных технологий;</a:t>
            </a:r>
            <a:endParaRPr lang="en-US" sz="1100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r>
              <a:rPr lang="ru-RU" sz="1100" dirty="0">
                <a:solidFill>
                  <a:srgbClr val="002060"/>
                </a:solidFill>
                <a:latin typeface="Montserrat" panose="00000500000000000000" pitchFamily="2" charset="-52"/>
              </a:rPr>
              <a:t>ТОО «</a:t>
            </a:r>
            <a:r>
              <a:rPr lang="ru-RU" sz="1100" dirty="0" err="1">
                <a:solidFill>
                  <a:srgbClr val="002060"/>
                </a:solidFill>
                <a:latin typeface="Montserrat" panose="00000500000000000000" pitchFamily="2" charset="-52"/>
              </a:rPr>
              <a:t>Inventivе</a:t>
            </a:r>
            <a:r>
              <a:rPr lang="ru-RU" sz="1100" dirty="0">
                <a:solidFill>
                  <a:srgbClr val="002060"/>
                </a:solidFill>
                <a:latin typeface="Montserrat" panose="00000500000000000000" pitchFamily="2" charset="-52"/>
              </a:rPr>
              <a:t>»;</a:t>
            </a:r>
            <a:endParaRPr lang="en-US" sz="1100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r>
              <a:rPr lang="ru-RU" sz="1100" dirty="0">
                <a:solidFill>
                  <a:srgbClr val="002060"/>
                </a:solidFill>
                <a:latin typeface="Montserrat" panose="00000500000000000000" pitchFamily="2" charset="-52"/>
              </a:rPr>
              <a:t>Казахстанской ассоциации управления проектами и </a:t>
            </a:r>
            <a:r>
              <a:rPr lang="ru-RU" sz="1100" dirty="0" err="1">
                <a:solidFill>
                  <a:srgbClr val="002060"/>
                </a:solidFill>
                <a:latin typeface="Montserrat" panose="00000500000000000000" pitchFamily="2" charset="-52"/>
              </a:rPr>
              <a:t>др</a:t>
            </a:r>
            <a:endParaRPr lang="ru-RU" sz="1100" dirty="0">
              <a:solidFill>
                <a:srgbClr val="002060"/>
              </a:solidFill>
              <a:latin typeface="Montserrat" panose="00000500000000000000" pitchFamily="2" charset="-52"/>
            </a:endParaRPr>
          </a:p>
        </p:txBody>
      </p:sp>
      <p:pic>
        <p:nvPicPr>
          <p:cNvPr id="82" name="Рисунок 81" descr="Флажок">
            <a:extLst>
              <a:ext uri="{FF2B5EF4-FFF2-40B4-BE49-F238E27FC236}">
                <a16:creationId xmlns:a16="http://schemas.microsoft.com/office/drawing/2014/main" id="{97DB6A00-FC4B-4650-B38C-328AFED6F5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22325" y="4131434"/>
            <a:ext cx="162458" cy="162458"/>
          </a:xfrm>
          <a:prstGeom prst="rect">
            <a:avLst/>
          </a:prstGeom>
        </p:spPr>
      </p:pic>
      <p:pic>
        <p:nvPicPr>
          <p:cNvPr id="83" name="Рисунок 82" descr="Флажок">
            <a:extLst>
              <a:ext uri="{FF2B5EF4-FFF2-40B4-BE49-F238E27FC236}">
                <a16:creationId xmlns:a16="http://schemas.microsoft.com/office/drawing/2014/main" id="{97DB6A00-FC4B-4650-B38C-328AFED6F5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03857" y="4300800"/>
            <a:ext cx="162458" cy="162458"/>
          </a:xfrm>
          <a:prstGeom prst="rect">
            <a:avLst/>
          </a:prstGeom>
        </p:spPr>
      </p:pic>
      <p:pic>
        <p:nvPicPr>
          <p:cNvPr id="84" name="Рисунок 83" descr="Флажок">
            <a:extLst>
              <a:ext uri="{FF2B5EF4-FFF2-40B4-BE49-F238E27FC236}">
                <a16:creationId xmlns:a16="http://schemas.microsoft.com/office/drawing/2014/main" id="{97DB6A00-FC4B-4650-B38C-328AFED6F5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13089" y="4488650"/>
            <a:ext cx="162458" cy="162458"/>
          </a:xfrm>
          <a:prstGeom prst="rect">
            <a:avLst/>
          </a:prstGeom>
        </p:spPr>
      </p:pic>
      <p:pic>
        <p:nvPicPr>
          <p:cNvPr id="85" name="Рисунок 84" descr="Флажок">
            <a:extLst>
              <a:ext uri="{FF2B5EF4-FFF2-40B4-BE49-F238E27FC236}">
                <a16:creationId xmlns:a16="http://schemas.microsoft.com/office/drawing/2014/main" id="{97DB6A00-FC4B-4650-B38C-328AFED6F5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03857" y="4661256"/>
            <a:ext cx="162458" cy="1624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011E1B2-A5DE-42C0-BBD7-B94814A3B8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913166D-39C0-454B-8007-C47012F40170}"/>
              </a:ext>
            </a:extLst>
          </p:cNvPr>
          <p:cNvGrpSpPr/>
          <p:nvPr/>
        </p:nvGrpSpPr>
        <p:grpSpPr>
          <a:xfrm>
            <a:off x="118134" y="0"/>
            <a:ext cx="698366" cy="901896"/>
            <a:chOff x="118134" y="0"/>
            <a:chExt cx="698366" cy="901896"/>
          </a:xfrm>
        </p:grpSpPr>
        <p:sp>
          <p:nvSpPr>
            <p:cNvPr id="76" name="Пятиугольник 8">
              <a:extLst>
                <a:ext uri="{FF2B5EF4-FFF2-40B4-BE49-F238E27FC236}">
                  <a16:creationId xmlns:a16="http://schemas.microsoft.com/office/drawing/2014/main" id="{87CC1FB8-E58C-490E-9AA3-6F849BBACEC0}"/>
                </a:ext>
              </a:extLst>
            </p:cNvPr>
            <p:cNvSpPr/>
            <p:nvPr/>
          </p:nvSpPr>
          <p:spPr>
            <a:xfrm rot="5400000">
              <a:off x="16369" y="101765"/>
              <a:ext cx="901896" cy="698366"/>
            </a:xfrm>
            <a:prstGeom prst="homePlate">
              <a:avLst>
                <a:gd name="adj" fmla="val 22381"/>
              </a:avLst>
            </a:prstGeom>
            <a:solidFill>
              <a:srgbClr val="1CB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1AF013B-2BA0-43FD-9654-833915708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5926" y="280839"/>
              <a:ext cx="593734" cy="305513"/>
            </a:xfrm>
            <a:prstGeom prst="rect">
              <a:avLst/>
            </a:prstGeom>
          </p:spPr>
        </p:pic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49AB15-532B-4CC8-9AA2-71A44DAB3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72028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Авторизованный сертификационный центр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F78AB6-0971-41F4-B18B-DEBA45B65E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E0E1F68-177D-483D-89B4-3DCB48D3A792}"/>
              </a:ext>
            </a:extLst>
          </p:cNvPr>
          <p:cNvGrpSpPr/>
          <p:nvPr/>
        </p:nvGrpSpPr>
        <p:grpSpPr>
          <a:xfrm>
            <a:off x="131355" y="4044526"/>
            <a:ext cx="3761157" cy="2389984"/>
            <a:chOff x="108879" y="4045477"/>
            <a:chExt cx="3761157" cy="2389984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5E1159AB-30F2-4066-96BD-A6EF963EBFC8}"/>
                </a:ext>
              </a:extLst>
            </p:cNvPr>
            <p:cNvGrpSpPr/>
            <p:nvPr/>
          </p:nvGrpSpPr>
          <p:grpSpPr>
            <a:xfrm>
              <a:off x="296127" y="4045477"/>
              <a:ext cx="2865992" cy="1520212"/>
              <a:chOff x="751021" y="1545527"/>
              <a:chExt cx="2865992" cy="1520212"/>
            </a:xfrm>
          </p:grpSpPr>
          <p:sp>
            <p:nvSpPr>
              <p:cNvPr id="28" name="Скругленный прямоугольник 107">
                <a:extLst>
                  <a:ext uri="{FF2B5EF4-FFF2-40B4-BE49-F238E27FC236}">
                    <a16:creationId xmlns:a16="http://schemas.microsoft.com/office/drawing/2014/main" id="{4831144E-0620-465A-BADC-49402B409383}"/>
                  </a:ext>
                </a:extLst>
              </p:cNvPr>
              <p:cNvSpPr/>
              <p:nvPr/>
            </p:nvSpPr>
            <p:spPr>
              <a:xfrm>
                <a:off x="751021" y="1545527"/>
                <a:ext cx="2865992" cy="152021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2" name="Picture 6" descr="Сертификация Certiport – SMART Business School">
                <a:extLst>
                  <a:ext uri="{FF2B5EF4-FFF2-40B4-BE49-F238E27FC236}">
                    <a16:creationId xmlns:a16="http://schemas.microsoft.com/office/drawing/2014/main" id="{4BE26C84-772F-4039-9A86-4C3BAA112B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695" y="1660124"/>
                <a:ext cx="2701925" cy="11378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BF2DB321-7BC2-49C4-BE80-9E653C68545D}"/>
                </a:ext>
              </a:extLst>
            </p:cNvPr>
            <p:cNvSpPr/>
            <p:nvPr/>
          </p:nvSpPr>
          <p:spPr>
            <a:xfrm>
              <a:off x="1119227" y="5924656"/>
              <a:ext cx="275080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200" b="1" dirty="0">
                  <a:solidFill>
                    <a:srgbClr val="1C3B8E"/>
                  </a:solidFill>
                  <a:latin typeface="Montserrat" panose="00000500000000000000" pitchFamily="2" charset="-52"/>
                </a:rPr>
                <a:t>программ, подтверждающих </a:t>
              </a:r>
            </a:p>
            <a:p>
              <a:pPr algn="just"/>
              <a:r>
                <a:rPr lang="ru-RU" sz="1200" b="1" dirty="0">
                  <a:solidFill>
                    <a:srgbClr val="1C3B8E"/>
                  </a:solidFill>
                  <a:latin typeface="Montserrat" panose="00000500000000000000" pitchFamily="2" charset="-52"/>
                </a:rPr>
                <a:t>уровень образования</a:t>
              </a:r>
              <a:endParaRPr lang="en-US" sz="1200" b="1" dirty="0">
                <a:solidFill>
                  <a:srgbClr val="1C3B8E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81932D9-A702-48C1-9290-602913051B17}"/>
                </a:ext>
              </a:extLst>
            </p:cNvPr>
            <p:cNvSpPr txBox="1"/>
            <p:nvPr/>
          </p:nvSpPr>
          <p:spPr>
            <a:xfrm>
              <a:off x="108879" y="5850686"/>
              <a:ext cx="1542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latin typeface="Montserrat Black" panose="00000A00000000000000" pitchFamily="2" charset="-52"/>
                </a:rPr>
                <a:t>1</a:t>
              </a:r>
              <a:r>
                <a:rPr lang="ru-RU" sz="3200" b="1" dirty="0">
                  <a:solidFill>
                    <a:srgbClr val="C00000"/>
                  </a:solidFill>
                  <a:latin typeface="Montserrat Black" panose="00000A00000000000000" pitchFamily="2" charset="-52"/>
                </a:rPr>
                <a:t>5</a:t>
              </a:r>
              <a:r>
                <a:rPr lang="en-US" sz="3200" b="1" dirty="0">
                  <a:solidFill>
                    <a:srgbClr val="C00000"/>
                  </a:solidFill>
                  <a:latin typeface="Montserrat Black" panose="00000A00000000000000" pitchFamily="2" charset="-52"/>
                </a:rPr>
                <a:t>0+</a:t>
              </a:r>
              <a:endParaRPr lang="en-US" sz="1200" b="1" dirty="0">
                <a:latin typeface="Montserrat Black" panose="00000A00000000000000" pitchFamily="2" charset="-52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6FF6A48-6E5C-4B95-AEF1-1585F4038F3D}"/>
              </a:ext>
            </a:extLst>
          </p:cNvPr>
          <p:cNvGrpSpPr/>
          <p:nvPr/>
        </p:nvGrpSpPr>
        <p:grpSpPr>
          <a:xfrm>
            <a:off x="1038661" y="722251"/>
            <a:ext cx="10719014" cy="2948891"/>
            <a:chOff x="632024" y="1445658"/>
            <a:chExt cx="10981510" cy="4141735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2041E77A-BC20-467F-8C33-4F4C450BEB4F}"/>
                </a:ext>
              </a:extLst>
            </p:cNvPr>
            <p:cNvSpPr/>
            <p:nvPr/>
          </p:nvSpPr>
          <p:spPr>
            <a:xfrm>
              <a:off x="632024" y="1445658"/>
              <a:ext cx="10981510" cy="51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  <a:latin typeface="Montserrat" panose="00000500000000000000" pitchFamily="2" charset="-52"/>
                </a:rPr>
                <a:t>Сертификационные курсы от IT-</a:t>
              </a:r>
              <a:r>
                <a:rPr lang="ru-RU" b="1" dirty="0" err="1">
                  <a:solidFill>
                    <a:srgbClr val="002060"/>
                  </a:solidFill>
                  <a:latin typeface="Montserrat" panose="00000500000000000000" pitchFamily="2" charset="-52"/>
                </a:rPr>
                <a:t>вендоров</a:t>
              </a:r>
              <a:endParaRPr lang="ru-RU" b="1" dirty="0">
                <a:solidFill>
                  <a:srgbClr val="00206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D8E939EF-B0FE-48DB-930B-2BDBDA5D4A16}"/>
                </a:ext>
              </a:extLst>
            </p:cNvPr>
            <p:cNvSpPr/>
            <p:nvPr/>
          </p:nvSpPr>
          <p:spPr>
            <a:xfrm>
              <a:off x="1036031" y="2246310"/>
              <a:ext cx="3239877" cy="1533434"/>
            </a:xfrm>
            <a:prstGeom prst="rect">
              <a:avLst/>
            </a:prstGeom>
            <a:noFill/>
            <a:ln w="19050">
              <a:solidFill>
                <a:srgbClr val="192F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sp>
          <p:nvSpPr>
            <p:cNvPr id="41" name="Пятиугольник 12">
              <a:extLst>
                <a:ext uri="{FF2B5EF4-FFF2-40B4-BE49-F238E27FC236}">
                  <a16:creationId xmlns:a16="http://schemas.microsoft.com/office/drawing/2014/main" id="{DA9B09DB-5B37-4E6B-A0C0-412A547540F2}"/>
                </a:ext>
              </a:extLst>
            </p:cNvPr>
            <p:cNvSpPr/>
            <p:nvPr/>
          </p:nvSpPr>
          <p:spPr>
            <a:xfrm rot="5400000">
              <a:off x="1023618" y="2158059"/>
              <a:ext cx="579314" cy="307729"/>
            </a:xfrm>
            <a:prstGeom prst="homePlate">
              <a:avLst>
                <a:gd name="adj" fmla="val 2238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D0A503E3-4D1B-4464-A160-68DDD6B83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958" y="2366486"/>
              <a:ext cx="166748" cy="166748"/>
            </a:xfrm>
            <a:prstGeom prst="rect">
              <a:avLst/>
            </a:prstGeom>
          </p:spPr>
        </p:pic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F18D33D2-70FB-46C3-BAC9-B3DD0DBDA548}"/>
                </a:ext>
              </a:extLst>
            </p:cNvPr>
            <p:cNvSpPr/>
            <p:nvPr/>
          </p:nvSpPr>
          <p:spPr>
            <a:xfrm>
              <a:off x="4484625" y="2246310"/>
              <a:ext cx="3239877" cy="1533434"/>
            </a:xfrm>
            <a:prstGeom prst="rect">
              <a:avLst/>
            </a:prstGeom>
            <a:noFill/>
            <a:ln w="19050">
              <a:solidFill>
                <a:srgbClr val="192F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sp>
          <p:nvSpPr>
            <p:cNvPr id="44" name="Пятиугольник 12">
              <a:extLst>
                <a:ext uri="{FF2B5EF4-FFF2-40B4-BE49-F238E27FC236}">
                  <a16:creationId xmlns:a16="http://schemas.microsoft.com/office/drawing/2014/main" id="{63A0F26E-A22E-47D8-AA16-D4D8F38BEB64}"/>
                </a:ext>
              </a:extLst>
            </p:cNvPr>
            <p:cNvSpPr/>
            <p:nvPr/>
          </p:nvSpPr>
          <p:spPr>
            <a:xfrm rot="5400000">
              <a:off x="4472212" y="2158059"/>
              <a:ext cx="579314" cy="307729"/>
            </a:xfrm>
            <a:prstGeom prst="homePlate">
              <a:avLst>
                <a:gd name="adj" fmla="val 2238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E6D88B1-45AB-4DA9-812A-40CB163C0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552" y="2366486"/>
              <a:ext cx="166748" cy="166748"/>
            </a:xfrm>
            <a:prstGeom prst="rect">
              <a:avLst/>
            </a:prstGeom>
          </p:spPr>
        </p:pic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4E26E617-D357-4678-B86A-04E66732BACD}"/>
                </a:ext>
              </a:extLst>
            </p:cNvPr>
            <p:cNvSpPr/>
            <p:nvPr/>
          </p:nvSpPr>
          <p:spPr>
            <a:xfrm>
              <a:off x="7933219" y="2246310"/>
              <a:ext cx="3239877" cy="1533434"/>
            </a:xfrm>
            <a:prstGeom prst="rect">
              <a:avLst/>
            </a:prstGeom>
            <a:noFill/>
            <a:ln w="19050">
              <a:solidFill>
                <a:srgbClr val="192F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sp>
          <p:nvSpPr>
            <p:cNvPr id="47" name="Пятиугольник 12">
              <a:extLst>
                <a:ext uri="{FF2B5EF4-FFF2-40B4-BE49-F238E27FC236}">
                  <a16:creationId xmlns:a16="http://schemas.microsoft.com/office/drawing/2014/main" id="{BE8BD5CB-7759-498B-945B-EE81071D7687}"/>
                </a:ext>
              </a:extLst>
            </p:cNvPr>
            <p:cNvSpPr/>
            <p:nvPr/>
          </p:nvSpPr>
          <p:spPr>
            <a:xfrm rot="5400000">
              <a:off x="7920806" y="2158059"/>
              <a:ext cx="579314" cy="307729"/>
            </a:xfrm>
            <a:prstGeom prst="homePlate">
              <a:avLst>
                <a:gd name="adj" fmla="val 2238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ECA0C0D-4280-4EF1-99F8-F5FDDD369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6146" y="2366486"/>
              <a:ext cx="166748" cy="166748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86ECD4C2-ED36-4E8B-8E30-D5F8E2D48821}"/>
                </a:ext>
              </a:extLst>
            </p:cNvPr>
            <p:cNvSpPr/>
            <p:nvPr/>
          </p:nvSpPr>
          <p:spPr>
            <a:xfrm>
              <a:off x="1036031" y="4053959"/>
              <a:ext cx="3239877" cy="1533434"/>
            </a:xfrm>
            <a:prstGeom prst="rect">
              <a:avLst/>
            </a:prstGeom>
            <a:noFill/>
            <a:ln w="19050">
              <a:solidFill>
                <a:srgbClr val="192F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sp>
          <p:nvSpPr>
            <p:cNvPr id="50" name="Пятиугольник 12">
              <a:extLst>
                <a:ext uri="{FF2B5EF4-FFF2-40B4-BE49-F238E27FC236}">
                  <a16:creationId xmlns:a16="http://schemas.microsoft.com/office/drawing/2014/main" id="{6ACC10CB-96FA-4CBB-ADCB-9FF8A6E3C26C}"/>
                </a:ext>
              </a:extLst>
            </p:cNvPr>
            <p:cNvSpPr/>
            <p:nvPr/>
          </p:nvSpPr>
          <p:spPr>
            <a:xfrm rot="5400000">
              <a:off x="1023618" y="3965708"/>
              <a:ext cx="579314" cy="307729"/>
            </a:xfrm>
            <a:prstGeom prst="homePlate">
              <a:avLst>
                <a:gd name="adj" fmla="val 2238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17A52982-6078-4CF5-BAF0-F6A97D46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958" y="4174135"/>
              <a:ext cx="166748" cy="166748"/>
            </a:xfrm>
            <a:prstGeom prst="rect">
              <a:avLst/>
            </a:prstGeom>
          </p:spPr>
        </p:pic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C7830153-CA71-43B4-8CC2-914269161AAE}"/>
                </a:ext>
              </a:extLst>
            </p:cNvPr>
            <p:cNvSpPr/>
            <p:nvPr/>
          </p:nvSpPr>
          <p:spPr>
            <a:xfrm>
              <a:off x="4484625" y="4053959"/>
              <a:ext cx="3239877" cy="1533434"/>
            </a:xfrm>
            <a:prstGeom prst="rect">
              <a:avLst/>
            </a:prstGeom>
            <a:noFill/>
            <a:ln w="19050">
              <a:solidFill>
                <a:srgbClr val="192F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sp>
          <p:nvSpPr>
            <p:cNvPr id="53" name="Пятиугольник 12">
              <a:extLst>
                <a:ext uri="{FF2B5EF4-FFF2-40B4-BE49-F238E27FC236}">
                  <a16:creationId xmlns:a16="http://schemas.microsoft.com/office/drawing/2014/main" id="{995C921D-DFFB-47A4-9C40-63598747298A}"/>
                </a:ext>
              </a:extLst>
            </p:cNvPr>
            <p:cNvSpPr/>
            <p:nvPr/>
          </p:nvSpPr>
          <p:spPr>
            <a:xfrm rot="5400000">
              <a:off x="4472212" y="3965708"/>
              <a:ext cx="579314" cy="307729"/>
            </a:xfrm>
            <a:prstGeom prst="homePlate">
              <a:avLst>
                <a:gd name="adj" fmla="val 2238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2938BD79-200A-4A6A-8A4A-3F5E408A9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552" y="4174135"/>
              <a:ext cx="166748" cy="166748"/>
            </a:xfrm>
            <a:prstGeom prst="rect">
              <a:avLst/>
            </a:prstGeom>
          </p:spPr>
        </p:pic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A32CBF8E-91EF-4AE3-B7BA-9BEC36EFD55B}"/>
                </a:ext>
              </a:extLst>
            </p:cNvPr>
            <p:cNvSpPr/>
            <p:nvPr/>
          </p:nvSpPr>
          <p:spPr>
            <a:xfrm>
              <a:off x="7933219" y="4053959"/>
              <a:ext cx="3239877" cy="1533434"/>
            </a:xfrm>
            <a:prstGeom prst="rect">
              <a:avLst/>
            </a:prstGeom>
            <a:noFill/>
            <a:ln w="19050">
              <a:solidFill>
                <a:srgbClr val="192F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sp>
          <p:nvSpPr>
            <p:cNvPr id="56" name="Пятиугольник 12">
              <a:extLst>
                <a:ext uri="{FF2B5EF4-FFF2-40B4-BE49-F238E27FC236}">
                  <a16:creationId xmlns:a16="http://schemas.microsoft.com/office/drawing/2014/main" id="{FB2BE73F-D734-4002-B7C7-48E56845AE8E}"/>
                </a:ext>
              </a:extLst>
            </p:cNvPr>
            <p:cNvSpPr/>
            <p:nvPr/>
          </p:nvSpPr>
          <p:spPr>
            <a:xfrm rot="5400000">
              <a:off x="7920806" y="3965708"/>
              <a:ext cx="579314" cy="307729"/>
            </a:xfrm>
            <a:prstGeom prst="homePlate">
              <a:avLst>
                <a:gd name="adj" fmla="val 2238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" panose="00000500000000000000" pitchFamily="2" charset="-52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773A42A3-86B9-48F4-AA81-32B0A3AEC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6146" y="4174135"/>
              <a:ext cx="166748" cy="16674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460E71D-B36F-4312-A602-94A637BF2A05}"/>
                </a:ext>
              </a:extLst>
            </p:cNvPr>
            <p:cNvSpPr txBox="1"/>
            <p:nvPr/>
          </p:nvSpPr>
          <p:spPr>
            <a:xfrm>
              <a:off x="1590519" y="2363049"/>
              <a:ext cx="25013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Montserrat" panose="00000500000000000000" pitchFamily="2" charset="-52"/>
                  <a:ea typeface="+mn-lt"/>
                  <a:cs typeface="+mn-lt"/>
                </a:rPr>
                <a:t>ИКТ Академия </a:t>
              </a:r>
              <a:r>
                <a:rPr lang="en-US" sz="1400" b="1" dirty="0">
                  <a:solidFill>
                    <a:srgbClr val="FF0000"/>
                  </a:solidFill>
                  <a:latin typeface="Montserrat" panose="00000500000000000000" pitchFamily="2" charset="-52"/>
                  <a:ea typeface="+mn-lt"/>
                  <a:cs typeface="+mn-lt"/>
                </a:rPr>
                <a:t>Huawei</a:t>
              </a:r>
              <a:endParaRPr lang="ru-RU" sz="1200" b="0" dirty="0">
                <a:solidFill>
                  <a:srgbClr val="FF0000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59" name="Picture 2" descr="Huawei Logo Free Vector cdr Download - 3axis.co">
              <a:extLst>
                <a:ext uri="{FF2B5EF4-FFF2-40B4-BE49-F238E27FC236}">
                  <a16:creationId xmlns:a16="http://schemas.microsoft.com/office/drawing/2014/main" id="{D61F1D96-1791-4D13-928E-0ABD0A2B74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6" t="22204" r="12185" b="23416"/>
            <a:stretch/>
          </p:blipFill>
          <p:spPr bwMode="auto">
            <a:xfrm>
              <a:off x="2001524" y="2750465"/>
              <a:ext cx="1308889" cy="906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3C5F41-4134-4D40-AFBA-DE4D8FC5E975}"/>
                </a:ext>
              </a:extLst>
            </p:cNvPr>
            <p:cNvSpPr txBox="1"/>
            <p:nvPr/>
          </p:nvSpPr>
          <p:spPr>
            <a:xfrm>
              <a:off x="4977678" y="2363050"/>
              <a:ext cx="3085843" cy="43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Montserrat" panose="00000500000000000000" pitchFamily="2" charset="-52"/>
                  <a:ea typeface="+mn-lt"/>
                  <a:cs typeface="+mn-lt"/>
                </a:rPr>
                <a:t>Сетевая Академия </a:t>
              </a:r>
              <a:r>
                <a:rPr lang="en-US" sz="1400" b="1" dirty="0">
                  <a:solidFill>
                    <a:srgbClr val="FF0000"/>
                  </a:solidFill>
                  <a:latin typeface="Montserrat" panose="00000500000000000000" pitchFamily="2" charset="-52"/>
                  <a:ea typeface="+mn-lt"/>
                  <a:cs typeface="+mn-lt"/>
                </a:rPr>
                <a:t>Cisco</a:t>
              </a:r>
              <a:endParaRPr lang="ru-RU" sz="1200" b="0" dirty="0">
                <a:solidFill>
                  <a:srgbClr val="FF000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60F9356-F4D1-4BF4-9844-1C36EC121362}"/>
                </a:ext>
              </a:extLst>
            </p:cNvPr>
            <p:cNvSpPr txBox="1"/>
            <p:nvPr/>
          </p:nvSpPr>
          <p:spPr>
            <a:xfrm>
              <a:off x="8443876" y="2363049"/>
              <a:ext cx="2999447" cy="43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Montserrat" panose="00000500000000000000" pitchFamily="2" charset="-52"/>
                  <a:ea typeface="+mn-lt"/>
                  <a:cs typeface="+mn-lt"/>
                </a:rPr>
                <a:t>Центр обучения </a:t>
              </a:r>
              <a:r>
                <a:rPr lang="ru-RU" sz="1400" b="1" dirty="0">
                  <a:solidFill>
                    <a:srgbClr val="FF0000"/>
                  </a:solidFill>
                  <a:latin typeface="Montserrat" panose="00000500000000000000" pitchFamily="2" charset="-52"/>
                  <a:ea typeface="+mn-lt"/>
                  <a:cs typeface="+mn-lt"/>
                </a:rPr>
                <a:t>1С</a:t>
              </a:r>
              <a:endParaRPr lang="ru-RU" sz="1200" b="0" dirty="0">
                <a:solidFill>
                  <a:srgbClr val="FF0000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62" name="Picture 4" descr="Файл:Cisco logo blue 2016.svg — Википедия">
              <a:extLst>
                <a:ext uri="{FF2B5EF4-FFF2-40B4-BE49-F238E27FC236}">
                  <a16:creationId xmlns:a16="http://schemas.microsoft.com/office/drawing/2014/main" id="{861B954C-4EFC-4D3F-A4EC-DA852B0FB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656" y="2843346"/>
              <a:ext cx="1270246" cy="73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0" descr="О компании">
              <a:extLst>
                <a:ext uri="{FF2B5EF4-FFF2-40B4-BE49-F238E27FC236}">
                  <a16:creationId xmlns:a16="http://schemas.microsoft.com/office/drawing/2014/main" id="{0538630A-CDB9-4820-833C-AF258C935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3140" y="2831932"/>
              <a:ext cx="1184199" cy="636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6C87A37-7BC1-47A3-A0A6-BBE12DA225ED}"/>
                </a:ext>
              </a:extLst>
            </p:cNvPr>
            <p:cNvSpPr txBox="1"/>
            <p:nvPr/>
          </p:nvSpPr>
          <p:spPr>
            <a:xfrm>
              <a:off x="1485253" y="4171430"/>
              <a:ext cx="3686218" cy="43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Montserrat" panose="00000500000000000000" pitchFamily="2" charset="-52"/>
                  <a:ea typeface="+mn-lt"/>
                  <a:cs typeface="+mn-lt"/>
                </a:rPr>
                <a:t>Учебный центр </a:t>
              </a:r>
              <a:r>
                <a:rPr lang="ru-RU" sz="1400" b="1" dirty="0" err="1">
                  <a:latin typeface="Montserrat" panose="00000500000000000000" pitchFamily="2" charset="-52"/>
                  <a:ea typeface="+mn-lt"/>
                  <a:cs typeface="+mn-lt"/>
                </a:rPr>
                <a:t>Kaspersky</a:t>
              </a:r>
              <a:endParaRPr lang="ru-RU" sz="1200" b="0" dirty="0">
                <a:solidFill>
                  <a:srgbClr val="FF000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ACE29EB-9316-4AE7-A037-8430E96CCAC0}"/>
                </a:ext>
              </a:extLst>
            </p:cNvPr>
            <p:cNvSpPr txBox="1"/>
            <p:nvPr/>
          </p:nvSpPr>
          <p:spPr>
            <a:xfrm>
              <a:off x="4823645" y="4171430"/>
              <a:ext cx="3239876" cy="43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Montserrat" panose="00000500000000000000" pitchFamily="2" charset="-52"/>
                  <a:ea typeface="+mn-lt"/>
                  <a:cs typeface="+mn-lt"/>
                </a:rPr>
                <a:t>Microsoft</a:t>
              </a:r>
              <a:r>
                <a:rPr lang="en-US" sz="1400" b="1" dirty="0">
                  <a:latin typeface="Montserrat" panose="00000500000000000000" pitchFamily="2" charset="-52"/>
                  <a:ea typeface="+mn-lt"/>
                  <a:cs typeface="+mn-lt"/>
                </a:rPr>
                <a:t> Imagine Academy</a:t>
              </a:r>
              <a:endParaRPr lang="ru-RU" sz="1200" b="0" dirty="0">
                <a:solidFill>
                  <a:srgbClr val="FF0000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3A84E72-BEE2-4282-B07D-54D56DE35840}"/>
                </a:ext>
              </a:extLst>
            </p:cNvPr>
            <p:cNvSpPr txBox="1"/>
            <p:nvPr/>
          </p:nvSpPr>
          <p:spPr>
            <a:xfrm>
              <a:off x="8435086" y="4171430"/>
              <a:ext cx="2946726" cy="43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Montserrat" panose="00000500000000000000" pitchFamily="2" charset="-52"/>
                  <a:ea typeface="+mn-lt"/>
                  <a:cs typeface="+mn-lt"/>
                </a:rPr>
                <a:t>Учебный Центр </a:t>
              </a:r>
              <a:r>
                <a:rPr lang="en-US" sz="1400" b="1" dirty="0" err="1">
                  <a:solidFill>
                    <a:srgbClr val="FF0000"/>
                  </a:solidFill>
                  <a:latin typeface="Montserrat" panose="00000500000000000000" pitchFamily="2" charset="-52"/>
                  <a:ea typeface="+mn-lt"/>
                  <a:cs typeface="+mn-lt"/>
                </a:rPr>
                <a:t>HackerU</a:t>
              </a:r>
              <a:endParaRPr lang="ru-RU" sz="1200" b="0" dirty="0">
                <a:solidFill>
                  <a:srgbClr val="FF0000"/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67" name="Picture 14" descr="Подробности ребрендинга «Лаборатории Касперского» | Блог Касперского">
              <a:extLst>
                <a:ext uri="{FF2B5EF4-FFF2-40B4-BE49-F238E27FC236}">
                  <a16:creationId xmlns:a16="http://schemas.microsoft.com/office/drawing/2014/main" id="{2A0E042D-A461-470C-9979-7C0EB5301A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96" b="19578"/>
            <a:stretch/>
          </p:blipFill>
          <p:spPr bwMode="auto">
            <a:xfrm>
              <a:off x="1579293" y="4672586"/>
              <a:ext cx="2126370" cy="645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8" descr="Microsoft logo PNG">
              <a:extLst>
                <a:ext uri="{FF2B5EF4-FFF2-40B4-BE49-F238E27FC236}">
                  <a16:creationId xmlns:a16="http://schemas.microsoft.com/office/drawing/2014/main" id="{478692D4-194F-42F4-BC6F-362142B86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4669" y="4466713"/>
              <a:ext cx="1031232" cy="782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Компания «HackerU» — Хабр Карьера">
              <a:extLst>
                <a:ext uri="{FF2B5EF4-FFF2-40B4-BE49-F238E27FC236}">
                  <a16:creationId xmlns:a16="http://schemas.microsoft.com/office/drawing/2014/main" id="{26861B88-8A22-42B9-BA54-AEF2286F0E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8" b="30616"/>
            <a:stretch/>
          </p:blipFill>
          <p:spPr bwMode="auto">
            <a:xfrm>
              <a:off x="8711445" y="4651429"/>
              <a:ext cx="1791127" cy="795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69FA4192-FB6D-41AF-92BB-BEDEFDD18EAA}"/>
              </a:ext>
            </a:extLst>
          </p:cNvPr>
          <p:cNvGrpSpPr/>
          <p:nvPr/>
        </p:nvGrpSpPr>
        <p:grpSpPr>
          <a:xfrm>
            <a:off x="3815507" y="4569293"/>
            <a:ext cx="8168081" cy="1999641"/>
            <a:chOff x="1828801" y="2116102"/>
            <a:chExt cx="8384874" cy="2719503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0A883DF7-3CB1-4686-97D1-46C578FE2488}"/>
                </a:ext>
              </a:extLst>
            </p:cNvPr>
            <p:cNvGrpSpPr/>
            <p:nvPr/>
          </p:nvGrpSpPr>
          <p:grpSpPr>
            <a:xfrm>
              <a:off x="1828801" y="2335757"/>
              <a:ext cx="8384874" cy="2499848"/>
              <a:chOff x="290460" y="1887793"/>
              <a:chExt cx="9273867" cy="1630178"/>
            </a:xfrm>
          </p:grpSpPr>
          <p:sp>
            <p:nvSpPr>
              <p:cNvPr id="82" name="Прямоугольник 81">
                <a:extLst>
                  <a:ext uri="{FF2B5EF4-FFF2-40B4-BE49-F238E27FC236}">
                    <a16:creationId xmlns:a16="http://schemas.microsoft.com/office/drawing/2014/main" id="{2DC570E8-205A-4294-B5AD-C7DF4471C938}"/>
                  </a:ext>
                </a:extLst>
              </p:cNvPr>
              <p:cNvSpPr/>
              <p:nvPr/>
            </p:nvSpPr>
            <p:spPr>
              <a:xfrm>
                <a:off x="290460" y="1887793"/>
                <a:ext cx="3048000" cy="1630178"/>
              </a:xfrm>
              <a:prstGeom prst="rect">
                <a:avLst/>
              </a:prstGeom>
              <a:noFill/>
              <a:ln w="19050">
                <a:solidFill>
                  <a:srgbClr val="192F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latin typeface="Montserrat Medium" panose="00000600000000000000" pitchFamily="2" charset="-52"/>
                </a:endParaRPr>
              </a:p>
            </p:txBody>
          </p:sp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id="{CBAEAB2B-6DDB-4803-9696-7987BEB16553}"/>
                  </a:ext>
                </a:extLst>
              </p:cNvPr>
              <p:cNvSpPr/>
              <p:nvPr/>
            </p:nvSpPr>
            <p:spPr>
              <a:xfrm>
                <a:off x="3403393" y="1887793"/>
                <a:ext cx="3048000" cy="1630177"/>
              </a:xfrm>
              <a:prstGeom prst="rect">
                <a:avLst/>
              </a:prstGeom>
              <a:solidFill>
                <a:srgbClr val="192F59"/>
              </a:solidFill>
              <a:ln w="19050">
                <a:solidFill>
                  <a:srgbClr val="192F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latin typeface="Montserrat Medium" panose="00000600000000000000" pitchFamily="2" charset="-52"/>
                </a:endParaRPr>
              </a:p>
            </p:txBody>
          </p:sp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id="{7F217FF7-5C9D-4385-8DC2-55479A425855}"/>
                  </a:ext>
                </a:extLst>
              </p:cNvPr>
              <p:cNvSpPr/>
              <p:nvPr/>
            </p:nvSpPr>
            <p:spPr>
              <a:xfrm>
                <a:off x="6516327" y="1887793"/>
                <a:ext cx="3048000" cy="1630177"/>
              </a:xfrm>
              <a:prstGeom prst="rect">
                <a:avLst/>
              </a:prstGeom>
              <a:noFill/>
              <a:ln w="19050">
                <a:solidFill>
                  <a:srgbClr val="192F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latin typeface="Montserrat Medium" panose="00000600000000000000" pitchFamily="2" charset="-52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AF6BE40-677D-4793-AFD2-1076BE664252}"/>
                  </a:ext>
                </a:extLst>
              </p:cNvPr>
              <p:cNvSpPr txBox="1"/>
              <p:nvPr/>
            </p:nvSpPr>
            <p:spPr>
              <a:xfrm>
                <a:off x="329788" y="2364108"/>
                <a:ext cx="2969342" cy="627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000" b="1" dirty="0">
                    <a:solidFill>
                      <a:srgbClr val="FF0000"/>
                    </a:solidFill>
                    <a:latin typeface="Montserrat Black" panose="00000A00000000000000" pitchFamily="2" charset="-52"/>
                    <a:ea typeface="+mn-lt"/>
                    <a:cs typeface="+mn-lt"/>
                  </a:rPr>
                  <a:t>249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B4301987-046F-4878-A7A4-AF41B549DEA8}"/>
                  </a:ext>
                </a:extLst>
              </p:cNvPr>
              <p:cNvSpPr txBox="1"/>
              <p:nvPr/>
            </p:nvSpPr>
            <p:spPr>
              <a:xfrm>
                <a:off x="3468816" y="2742437"/>
                <a:ext cx="2969342" cy="22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chemeClr val="bg1"/>
                    </a:solidFill>
                    <a:latin typeface="Montserrat Black" panose="00000A00000000000000" pitchFamily="2" charset="-52"/>
                    <a:ea typeface="+mn-lt"/>
                    <a:cs typeface="+mn-lt"/>
                  </a:rPr>
                  <a:t>преподавателей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069DE3C-2D74-4BE9-A9C2-62A95E017FA5}"/>
                  </a:ext>
                </a:extLst>
              </p:cNvPr>
              <p:cNvSpPr txBox="1"/>
              <p:nvPr/>
            </p:nvSpPr>
            <p:spPr>
              <a:xfrm>
                <a:off x="3416627" y="2330993"/>
                <a:ext cx="2969342" cy="461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000" b="1" dirty="0">
                    <a:solidFill>
                      <a:srgbClr val="FFFF00"/>
                    </a:solidFill>
                    <a:latin typeface="Montserrat Black" panose="00000A00000000000000" pitchFamily="2" charset="-52"/>
                    <a:ea typeface="+mn-lt"/>
                    <a:cs typeface="+mn-lt"/>
                  </a:rPr>
                  <a:t>10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BC29BE5-E0CF-4404-B6DB-6CD1BBB1574B}"/>
                  </a:ext>
                </a:extLst>
              </p:cNvPr>
              <p:cNvSpPr txBox="1"/>
              <p:nvPr/>
            </p:nvSpPr>
            <p:spPr>
              <a:xfrm>
                <a:off x="6568514" y="2191927"/>
                <a:ext cx="2969342" cy="22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>
                    <a:latin typeface="Montserrat Black" panose="00000A00000000000000" pitchFamily="2" charset="-52"/>
                    <a:ea typeface="+mn-lt"/>
                    <a:cs typeface="+mn-lt"/>
                  </a:rPr>
                  <a:t>Доход: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7A52A5D-0D21-4FE2-894D-07FABA507C78}"/>
                  </a:ext>
                </a:extLst>
              </p:cNvPr>
              <p:cNvSpPr txBox="1"/>
              <p:nvPr/>
            </p:nvSpPr>
            <p:spPr>
              <a:xfrm>
                <a:off x="6564029" y="2424319"/>
                <a:ext cx="2969342" cy="46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FF0000"/>
                    </a:solidFill>
                    <a:latin typeface="Montserrat Black" panose="00000A00000000000000" pitchFamily="2" charset="-52"/>
                    <a:ea typeface="+mn-lt"/>
                    <a:cs typeface="+mn-lt"/>
                  </a:rPr>
                  <a:t>8</a:t>
                </a:r>
                <a:r>
                  <a:rPr lang="en-US" sz="2800" b="1" dirty="0">
                    <a:solidFill>
                      <a:srgbClr val="FF0000"/>
                    </a:solidFill>
                    <a:latin typeface="Montserrat Black" panose="00000A00000000000000" pitchFamily="2" charset="-52"/>
                    <a:ea typeface="+mn-lt"/>
                    <a:cs typeface="+mn-lt"/>
                  </a:rPr>
                  <a:t> </a:t>
                </a:r>
                <a:r>
                  <a:rPr lang="ru-RU" sz="2800" b="1" dirty="0">
                    <a:solidFill>
                      <a:srgbClr val="FF0000"/>
                    </a:solidFill>
                    <a:latin typeface="Montserrat Black" panose="00000A00000000000000" pitchFamily="2" charset="-52"/>
                    <a:ea typeface="+mn-lt"/>
                    <a:cs typeface="+mn-lt"/>
                  </a:rPr>
                  <a:t>016</a:t>
                </a:r>
                <a:r>
                  <a:rPr lang="en-US" sz="2800" b="1" dirty="0">
                    <a:solidFill>
                      <a:srgbClr val="FF0000"/>
                    </a:solidFill>
                    <a:latin typeface="Montserrat Black" panose="00000A00000000000000" pitchFamily="2" charset="-52"/>
                    <a:ea typeface="+mn-lt"/>
                    <a:cs typeface="+mn-lt"/>
                  </a:rPr>
                  <a:t> </a:t>
                </a:r>
                <a:r>
                  <a:rPr lang="ru-RU" sz="2800" b="1" dirty="0">
                    <a:solidFill>
                      <a:srgbClr val="FF0000"/>
                    </a:solidFill>
                    <a:latin typeface="Montserrat Black" panose="00000A00000000000000" pitchFamily="2" charset="-52"/>
                    <a:ea typeface="+mn-lt"/>
                    <a:cs typeface="+mn-lt"/>
                  </a:rPr>
                  <a:t>8</a:t>
                </a:r>
                <a:r>
                  <a:rPr lang="en-US" sz="2800" b="1" dirty="0">
                    <a:solidFill>
                      <a:srgbClr val="FF0000"/>
                    </a:solidFill>
                    <a:latin typeface="Montserrat Black" panose="00000A00000000000000" pitchFamily="2" charset="-52"/>
                    <a:ea typeface="+mn-lt"/>
                    <a:cs typeface="+mn-lt"/>
                  </a:rPr>
                  <a:t>00</a:t>
                </a:r>
                <a:endParaRPr lang="ru-RU" sz="2800" b="1" dirty="0">
                  <a:solidFill>
                    <a:srgbClr val="FF0000"/>
                  </a:solidFill>
                  <a:latin typeface="Montserrat Black" panose="00000A00000000000000" pitchFamily="2" charset="-52"/>
                  <a:ea typeface="+mn-lt"/>
                  <a:cs typeface="+mn-lt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F85AEF8-444F-49A9-ABD5-4E527E28A727}"/>
                  </a:ext>
                </a:extLst>
              </p:cNvPr>
              <p:cNvSpPr txBox="1"/>
              <p:nvPr/>
            </p:nvSpPr>
            <p:spPr>
              <a:xfrm>
                <a:off x="6533074" y="2728453"/>
                <a:ext cx="2969342" cy="22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>
                    <a:latin typeface="Montserrat Black" panose="00000A00000000000000" pitchFamily="2" charset="-52"/>
                    <a:ea typeface="+mn-lt"/>
                    <a:cs typeface="+mn-lt"/>
                  </a:rPr>
                  <a:t>тенге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8CF9CE9-08C8-473A-916E-36448D87E762}"/>
                  </a:ext>
                </a:extLst>
              </p:cNvPr>
              <p:cNvSpPr txBox="1"/>
              <p:nvPr/>
            </p:nvSpPr>
            <p:spPr>
              <a:xfrm>
                <a:off x="343023" y="2764752"/>
                <a:ext cx="2969342" cy="22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dirty="0">
                    <a:latin typeface="Montserrat Black" panose="00000A00000000000000" pitchFamily="2" charset="-52"/>
                    <a:ea typeface="+mn-lt"/>
                    <a:cs typeface="+mn-lt"/>
                  </a:rPr>
                  <a:t>слушателей</a:t>
                </a:r>
              </a:p>
            </p:txBody>
          </p:sp>
        </p:grpSp>
        <p:sp>
          <p:nvSpPr>
            <p:cNvPr id="72" name="Пятиугольник 51">
              <a:extLst>
                <a:ext uri="{FF2B5EF4-FFF2-40B4-BE49-F238E27FC236}">
                  <a16:creationId xmlns:a16="http://schemas.microsoft.com/office/drawing/2014/main" id="{4245B53F-32E6-47C9-B993-4151FC46DC82}"/>
                </a:ext>
              </a:extLst>
            </p:cNvPr>
            <p:cNvSpPr/>
            <p:nvPr/>
          </p:nvSpPr>
          <p:spPr>
            <a:xfrm rot="5400000">
              <a:off x="1910093" y="2173011"/>
              <a:ext cx="504364" cy="390545"/>
            </a:xfrm>
            <a:prstGeom prst="homePlate">
              <a:avLst>
                <a:gd name="adj" fmla="val 22381"/>
              </a:avLst>
            </a:prstGeom>
            <a:solidFill>
              <a:srgbClr val="1CB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 Medium" panose="00000600000000000000" pitchFamily="2" charset="-52"/>
              </a:endParaRPr>
            </a:p>
          </p:txBody>
        </p:sp>
        <p:sp>
          <p:nvSpPr>
            <p:cNvPr id="73" name="Пятиугольник 52">
              <a:extLst>
                <a:ext uri="{FF2B5EF4-FFF2-40B4-BE49-F238E27FC236}">
                  <a16:creationId xmlns:a16="http://schemas.microsoft.com/office/drawing/2014/main" id="{F3426182-606A-4272-AC21-5C1460F55586}"/>
                </a:ext>
              </a:extLst>
            </p:cNvPr>
            <p:cNvSpPr/>
            <p:nvPr/>
          </p:nvSpPr>
          <p:spPr>
            <a:xfrm rot="5400000">
              <a:off x="4722080" y="2173013"/>
              <a:ext cx="504362" cy="390545"/>
            </a:xfrm>
            <a:prstGeom prst="homePlate">
              <a:avLst>
                <a:gd name="adj" fmla="val 22381"/>
              </a:avLst>
            </a:prstGeom>
            <a:solidFill>
              <a:srgbClr val="1CB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 Medium" panose="00000600000000000000" pitchFamily="2" charset="-52"/>
              </a:endParaRPr>
            </a:p>
          </p:txBody>
        </p:sp>
        <p:sp>
          <p:nvSpPr>
            <p:cNvPr id="74" name="Пятиугольник 53">
              <a:extLst>
                <a:ext uri="{FF2B5EF4-FFF2-40B4-BE49-F238E27FC236}">
                  <a16:creationId xmlns:a16="http://schemas.microsoft.com/office/drawing/2014/main" id="{683B9C1B-631C-4F6C-855F-E290595DBF4E}"/>
                </a:ext>
              </a:extLst>
            </p:cNvPr>
            <p:cNvSpPr/>
            <p:nvPr/>
          </p:nvSpPr>
          <p:spPr>
            <a:xfrm rot="5400000">
              <a:off x="7534064" y="2190419"/>
              <a:ext cx="504364" cy="390545"/>
            </a:xfrm>
            <a:prstGeom prst="homePlate">
              <a:avLst>
                <a:gd name="adj" fmla="val 22381"/>
              </a:avLst>
            </a:prstGeom>
            <a:solidFill>
              <a:srgbClr val="1CB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Montserrat Medium" panose="00000600000000000000" pitchFamily="2" charset="-52"/>
              </a:endParaRPr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31C63DE9-1D1B-4E98-8748-0A56FAF02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901" y="2323383"/>
              <a:ext cx="166748" cy="166748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42E8208E-655C-4933-819B-3ECBA3A06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942" y="2323383"/>
              <a:ext cx="166748" cy="166748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A77B35FB-CB95-48BA-ACE2-5E731A3B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2872" y="2340789"/>
              <a:ext cx="166748" cy="166748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BE7BECC-15F3-493F-965D-50FB5418D3DB}"/>
              </a:ext>
            </a:extLst>
          </p:cNvPr>
          <p:cNvSpPr txBox="1"/>
          <p:nvPr/>
        </p:nvSpPr>
        <p:spPr>
          <a:xfrm>
            <a:off x="5400710" y="4138983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Montserrat Black" panose="00000A00000000000000" pitchFamily="2" charset="-52"/>
              </a:rPr>
              <a:t>Летняя школа </a:t>
            </a:r>
            <a:r>
              <a:rPr lang="en-US" sz="1800" b="1" dirty="0">
                <a:solidFill>
                  <a:srgbClr val="002060"/>
                </a:solidFill>
                <a:latin typeface="Montserrat Black" panose="00000A00000000000000" pitchFamily="2" charset="-52"/>
              </a:rPr>
              <a:t>Astana IT University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325458C9-C0B6-4563-B67A-EBDB7E962D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77" name="Пятиугольник 8">
            <a:extLst>
              <a:ext uri="{FF2B5EF4-FFF2-40B4-BE49-F238E27FC236}">
                <a16:creationId xmlns:a16="http://schemas.microsoft.com/office/drawing/2014/main" id="{84F54631-723D-484F-84F2-3D228FD9A3EF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EEADF46-19F6-4194-A32F-D934289A1C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693" y="290076"/>
            <a:ext cx="593734" cy="305513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FB6F4F-82EC-4740-AF3C-736B5114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11458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CCEC766-A349-44EE-9429-53807AA06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Руководство университета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90DAB9AC-99D1-4189-A637-AEC6B597B134}"/>
              </a:ext>
            </a:extLst>
          </p:cNvPr>
          <p:cNvSpPr/>
          <p:nvPr/>
        </p:nvSpPr>
        <p:spPr>
          <a:xfrm>
            <a:off x="1443885" y="4922644"/>
            <a:ext cx="2226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Montserrat" panose="00000500000000000000" pitchFamily="2" charset="-52"/>
              </a:rPr>
              <a:t>Ахмед-</a:t>
            </a:r>
            <a:r>
              <a:rPr lang="ru-RU" sz="1400" b="1" dirty="0" err="1">
                <a:latin typeface="Montserrat" panose="00000500000000000000" pitchFamily="2" charset="-52"/>
              </a:rPr>
              <a:t>Заки</a:t>
            </a:r>
            <a:r>
              <a:rPr lang="ru-RU" sz="1400" b="1" dirty="0">
                <a:latin typeface="Montserrat" panose="00000500000000000000" pitchFamily="2" charset="-52"/>
              </a:rPr>
              <a:t> Дархан </a:t>
            </a:r>
            <a:r>
              <a:rPr lang="ru-RU" sz="1400" b="1" dirty="0" err="1">
                <a:latin typeface="Montserrat" panose="00000500000000000000" pitchFamily="2" charset="-52"/>
              </a:rPr>
              <a:t>Жумаканович</a:t>
            </a:r>
            <a:endParaRPr lang="en-US" sz="1400" b="1" dirty="0">
              <a:latin typeface="Montserrat" panose="00000500000000000000" pitchFamily="2" charset="-52"/>
            </a:endParaRPr>
          </a:p>
          <a:p>
            <a:pPr algn="ctr"/>
            <a:r>
              <a:rPr lang="ru-RU" sz="1100" b="1" dirty="0">
                <a:latin typeface="Montserrat" panose="00000500000000000000" pitchFamily="2" charset="-52"/>
              </a:rPr>
              <a:t> </a:t>
            </a:r>
            <a:endParaRPr lang="en-US" sz="1100" b="1" dirty="0">
              <a:latin typeface="Montserrat" panose="00000500000000000000" pitchFamily="2" charset="-52"/>
            </a:endParaRPr>
          </a:p>
          <a:p>
            <a:pPr algn="ctr"/>
            <a:r>
              <a:rPr lang="kk-KZ" sz="1100" b="1" dirty="0">
                <a:latin typeface="Montserrat" panose="00000500000000000000" pitchFamily="2" charset="-52"/>
              </a:rPr>
              <a:t>Ректор</a:t>
            </a:r>
          </a:p>
          <a:p>
            <a:pPr algn="ctr"/>
            <a:r>
              <a:rPr lang="ru-RU" sz="1100" b="1" dirty="0">
                <a:latin typeface="Montserrat" panose="00000500000000000000" pitchFamily="2" charset="-52"/>
              </a:rPr>
              <a:t>доктор технических наук, профессор</a:t>
            </a:r>
          </a:p>
        </p:txBody>
      </p:sp>
      <p:pic>
        <p:nvPicPr>
          <p:cNvPr id="76" name="Picture 2" descr="https://astanait.edu.kz/wp-content/uploads/2020/09/DSC1179-scaled-800x450.jpg">
            <a:extLst>
              <a:ext uri="{FF2B5EF4-FFF2-40B4-BE49-F238E27FC236}">
                <a16:creationId xmlns:a16="http://schemas.microsoft.com/office/drawing/2014/main" id="{D90BAD1F-7123-4E30-B238-110293FFD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9" t="9212" r="21096"/>
          <a:stretch/>
        </p:blipFill>
        <p:spPr bwMode="auto">
          <a:xfrm>
            <a:off x="1305528" y="1634381"/>
            <a:ext cx="2503423" cy="3175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3D370B9-871B-494D-B7B5-D16B4A38728F}"/>
              </a:ext>
            </a:extLst>
          </p:cNvPr>
          <p:cNvGrpSpPr/>
          <p:nvPr/>
        </p:nvGrpSpPr>
        <p:grpSpPr>
          <a:xfrm>
            <a:off x="4060641" y="2007507"/>
            <a:ext cx="7976552" cy="4250935"/>
            <a:chOff x="4069877" y="2016743"/>
            <a:chExt cx="7976552" cy="4250935"/>
          </a:xfrm>
        </p:grpSpPr>
        <p:pic>
          <p:nvPicPr>
            <p:cNvPr id="12" name="Рисунок 11" descr="Изображение выглядит как человек, мужчина, костюм, галстук&#10;&#10;Автоматически созданное описание">
              <a:extLst>
                <a:ext uri="{FF2B5EF4-FFF2-40B4-BE49-F238E27FC236}">
                  <a16:creationId xmlns:a16="http://schemas.microsoft.com/office/drawing/2014/main" id="{505DBB33-0542-49E3-8B9C-3F21333D4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89648" y="2016743"/>
              <a:ext cx="1999150" cy="2462721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текст, костюм, офис, галстук&#10;&#10;Автоматически созданное описание">
              <a:extLst>
                <a:ext uri="{FF2B5EF4-FFF2-40B4-BE49-F238E27FC236}">
                  <a16:creationId xmlns:a16="http://schemas.microsoft.com/office/drawing/2014/main" id="{C6E16EDB-574C-4675-99AC-2281C0176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3162" y="2029518"/>
              <a:ext cx="5845724" cy="2437173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1C39EB4D-C979-47E1-B7DE-BBB03BA395EB}"/>
                </a:ext>
              </a:extLst>
            </p:cNvPr>
            <p:cNvSpPr/>
            <p:nvPr/>
          </p:nvSpPr>
          <p:spPr>
            <a:xfrm>
              <a:off x="4069877" y="4559518"/>
              <a:ext cx="20261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k-KZ" sz="1400" b="1" dirty="0">
                  <a:latin typeface="Montserrat" panose="00000500000000000000" pitchFamily="2" charset="-52"/>
                </a:rPr>
                <a:t>Омирбаев Серик Мауленович</a:t>
              </a:r>
              <a:endParaRPr lang="en-US" sz="1400" b="1" dirty="0">
                <a:latin typeface="Montserrat" panose="00000500000000000000" pitchFamily="2" charset="-52"/>
              </a:endParaRP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 </a:t>
              </a:r>
              <a:endParaRPr lang="en-US" sz="1100" b="1" dirty="0">
                <a:latin typeface="Montserrat" panose="00000500000000000000" pitchFamily="2" charset="-52"/>
              </a:endParaRP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Первый проректор</a:t>
              </a: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доктор экономических наук, профессор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3F2790C-0C58-4009-9008-8C6CA834A6BB}"/>
                </a:ext>
              </a:extLst>
            </p:cNvPr>
            <p:cNvSpPr/>
            <p:nvPr/>
          </p:nvSpPr>
          <p:spPr>
            <a:xfrm>
              <a:off x="6022515" y="4559518"/>
              <a:ext cx="2026123" cy="1538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k-KZ" sz="1400" b="1" dirty="0">
                  <a:latin typeface="Montserrat" panose="00000500000000000000" pitchFamily="2" charset="-52"/>
                </a:rPr>
                <a:t>Калыков Абай Кобландиевич</a:t>
              </a:r>
              <a:endParaRPr lang="en-US" sz="1400" b="1" dirty="0">
                <a:latin typeface="Montserrat" panose="00000500000000000000" pitchFamily="2" charset="-52"/>
              </a:endParaRP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 </a:t>
              </a:r>
              <a:endParaRPr lang="en-US" sz="1100" b="1" dirty="0">
                <a:latin typeface="Montserrat" panose="00000500000000000000" pitchFamily="2" charset="-52"/>
              </a:endParaRP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Проректор по социально-воспитательной работе</a:t>
              </a: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кандидат экономических наук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5DE6BF7C-571C-42D7-9C98-93D4DB6D06E8}"/>
                </a:ext>
              </a:extLst>
            </p:cNvPr>
            <p:cNvSpPr/>
            <p:nvPr/>
          </p:nvSpPr>
          <p:spPr>
            <a:xfrm>
              <a:off x="7972763" y="4559518"/>
              <a:ext cx="2026123" cy="1585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k-KZ" sz="1400" b="1" dirty="0">
                  <a:latin typeface="Montserrat" panose="00000500000000000000" pitchFamily="2" charset="-52"/>
                </a:rPr>
                <a:t>Белощицкий Андрей Александрович</a:t>
              </a: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 </a:t>
              </a:r>
              <a:endParaRPr lang="en-US" sz="1100" b="1" dirty="0">
                <a:latin typeface="Montserrat" panose="00000500000000000000" pitchFamily="2" charset="-52"/>
              </a:endParaRP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Проректор по науке и инновациям</a:t>
              </a: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доктор технических наук, профессор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F117AFF-BDA1-4C26-AE46-ECBB192BBC06}"/>
                </a:ext>
              </a:extLst>
            </p:cNvPr>
            <p:cNvSpPr/>
            <p:nvPr/>
          </p:nvSpPr>
          <p:spPr>
            <a:xfrm>
              <a:off x="10020306" y="4559518"/>
              <a:ext cx="2026123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Montserrat" panose="00000500000000000000" pitchFamily="2" charset="-52"/>
                </a:rPr>
                <a:t>Prof. Dr. Carsten Wolff</a:t>
              </a:r>
              <a:endParaRPr lang="kk-KZ" sz="1400" b="1" dirty="0">
                <a:latin typeface="Montserrat" panose="00000500000000000000" pitchFamily="2" charset="-52"/>
              </a:endParaRP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 </a:t>
              </a:r>
              <a:endParaRPr lang="en-US" sz="1100" b="1" dirty="0">
                <a:latin typeface="Montserrat" panose="00000500000000000000" pitchFamily="2" charset="-52"/>
              </a:endParaRP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Проректор по цифровизации и международному сотрудничеству</a:t>
              </a:r>
            </a:p>
            <a:p>
              <a:pPr algn="ctr"/>
              <a:r>
                <a:rPr lang="ru-RU" sz="1100" b="1" dirty="0">
                  <a:latin typeface="Montserrat" panose="00000500000000000000" pitchFamily="2" charset="-52"/>
                </a:rPr>
                <a:t>доктор технических наук, профессор</a:t>
              </a:r>
            </a:p>
          </p:txBody>
        </p:sp>
      </p:grp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CE5C77-CBA7-4B52-900E-4353456E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31155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CCEC766-A349-44EE-9429-53807AA06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Структура университета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A868191-5F9B-4730-A402-3586A377EF09}"/>
              </a:ext>
            </a:extLst>
          </p:cNvPr>
          <p:cNvCxnSpPr>
            <a:cxnSpLocks/>
          </p:cNvCxnSpPr>
          <p:nvPr/>
        </p:nvCxnSpPr>
        <p:spPr>
          <a:xfrm>
            <a:off x="5686149" y="4370884"/>
            <a:ext cx="22366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E077A7C-DB12-4C5C-A9A4-DEBC36A2196E}"/>
              </a:ext>
            </a:extLst>
          </p:cNvPr>
          <p:cNvCxnSpPr>
            <a:cxnSpLocks/>
          </p:cNvCxnSpPr>
          <p:nvPr/>
        </p:nvCxnSpPr>
        <p:spPr>
          <a:xfrm>
            <a:off x="5686149" y="5123618"/>
            <a:ext cx="22366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E28E836-4E87-4FBA-A369-897A283D7588}"/>
              </a:ext>
            </a:extLst>
          </p:cNvPr>
          <p:cNvCxnSpPr>
            <a:cxnSpLocks/>
          </p:cNvCxnSpPr>
          <p:nvPr/>
        </p:nvCxnSpPr>
        <p:spPr>
          <a:xfrm>
            <a:off x="5686149" y="5488419"/>
            <a:ext cx="22366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2CD1FDB-6FF9-44C9-9088-17E25A321562}"/>
              </a:ext>
            </a:extLst>
          </p:cNvPr>
          <p:cNvCxnSpPr>
            <a:cxnSpLocks/>
          </p:cNvCxnSpPr>
          <p:nvPr/>
        </p:nvCxnSpPr>
        <p:spPr>
          <a:xfrm>
            <a:off x="5686149" y="3763361"/>
            <a:ext cx="22366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2919786-1929-49B0-9090-7A300B362DD5}"/>
              </a:ext>
            </a:extLst>
          </p:cNvPr>
          <p:cNvCxnSpPr>
            <a:cxnSpLocks/>
          </p:cNvCxnSpPr>
          <p:nvPr/>
        </p:nvCxnSpPr>
        <p:spPr>
          <a:xfrm>
            <a:off x="5692590" y="3310467"/>
            <a:ext cx="22366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B5AFE118-6DEA-4046-8444-70FE32CCEAFD}"/>
              </a:ext>
            </a:extLst>
          </p:cNvPr>
          <p:cNvCxnSpPr>
            <a:cxnSpLocks/>
          </p:cNvCxnSpPr>
          <p:nvPr/>
        </p:nvCxnSpPr>
        <p:spPr>
          <a:xfrm>
            <a:off x="5699032" y="2842018"/>
            <a:ext cx="22366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1098FC5-8172-4683-8706-BA987B832517}"/>
              </a:ext>
            </a:extLst>
          </p:cNvPr>
          <p:cNvCxnSpPr>
            <a:cxnSpLocks/>
          </p:cNvCxnSpPr>
          <p:nvPr/>
        </p:nvCxnSpPr>
        <p:spPr>
          <a:xfrm>
            <a:off x="5766721" y="2358179"/>
            <a:ext cx="149640" cy="23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D5BD80B-FC9F-400D-9674-7781129A67E9}"/>
              </a:ext>
            </a:extLst>
          </p:cNvPr>
          <p:cNvCxnSpPr>
            <a:cxnSpLocks/>
          </p:cNvCxnSpPr>
          <p:nvPr/>
        </p:nvCxnSpPr>
        <p:spPr>
          <a:xfrm>
            <a:off x="4346844" y="5983887"/>
            <a:ext cx="149640" cy="23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7B13E73-3D7D-4BC1-B441-A53A32A6A60B}"/>
              </a:ext>
            </a:extLst>
          </p:cNvPr>
          <p:cNvCxnSpPr>
            <a:cxnSpLocks/>
          </p:cNvCxnSpPr>
          <p:nvPr/>
        </p:nvCxnSpPr>
        <p:spPr>
          <a:xfrm>
            <a:off x="6347471" y="2754901"/>
            <a:ext cx="149640" cy="23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46A4693-84AC-454D-9492-7E466664C2FA}"/>
              </a:ext>
            </a:extLst>
          </p:cNvPr>
          <p:cNvCxnSpPr>
            <a:cxnSpLocks/>
          </p:cNvCxnSpPr>
          <p:nvPr/>
        </p:nvCxnSpPr>
        <p:spPr>
          <a:xfrm flipV="1">
            <a:off x="3352246" y="4631469"/>
            <a:ext cx="708922" cy="5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E008EED-BE99-4626-BB5B-6CC1FE06E2E2}"/>
              </a:ext>
            </a:extLst>
          </p:cNvPr>
          <p:cNvCxnSpPr>
            <a:cxnSpLocks/>
          </p:cNvCxnSpPr>
          <p:nvPr/>
        </p:nvCxnSpPr>
        <p:spPr>
          <a:xfrm flipV="1">
            <a:off x="3338627" y="4131020"/>
            <a:ext cx="708922" cy="5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6D82BF7-078D-4173-8154-70C00E841FB2}"/>
              </a:ext>
            </a:extLst>
          </p:cNvPr>
          <p:cNvCxnSpPr>
            <a:cxnSpLocks/>
          </p:cNvCxnSpPr>
          <p:nvPr/>
        </p:nvCxnSpPr>
        <p:spPr>
          <a:xfrm flipV="1">
            <a:off x="3345680" y="5206149"/>
            <a:ext cx="708922" cy="5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2793164-8809-4CD4-A51C-412707C7A088}"/>
              </a:ext>
            </a:extLst>
          </p:cNvPr>
          <p:cNvCxnSpPr>
            <a:cxnSpLocks/>
          </p:cNvCxnSpPr>
          <p:nvPr/>
        </p:nvCxnSpPr>
        <p:spPr>
          <a:xfrm flipV="1">
            <a:off x="3352246" y="3528620"/>
            <a:ext cx="708922" cy="5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2CF8B91-9C5A-43C7-8C8A-196B57FBFFCB}"/>
              </a:ext>
            </a:extLst>
          </p:cNvPr>
          <p:cNvCxnSpPr>
            <a:cxnSpLocks/>
          </p:cNvCxnSpPr>
          <p:nvPr/>
        </p:nvCxnSpPr>
        <p:spPr>
          <a:xfrm>
            <a:off x="538416" y="5287052"/>
            <a:ext cx="2566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B0485AF-70C5-4320-A5D6-B74A9CFCF608}"/>
              </a:ext>
            </a:extLst>
          </p:cNvPr>
          <p:cNvCxnSpPr>
            <a:cxnSpLocks/>
          </p:cNvCxnSpPr>
          <p:nvPr/>
        </p:nvCxnSpPr>
        <p:spPr>
          <a:xfrm flipV="1">
            <a:off x="2178386" y="6508287"/>
            <a:ext cx="708922" cy="5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C32A4243-972F-4B88-9704-9C210E8B3124}"/>
              </a:ext>
            </a:extLst>
          </p:cNvPr>
          <p:cNvCxnSpPr>
            <a:cxnSpLocks/>
          </p:cNvCxnSpPr>
          <p:nvPr/>
        </p:nvCxnSpPr>
        <p:spPr>
          <a:xfrm flipV="1">
            <a:off x="2180190" y="6304661"/>
            <a:ext cx="708922" cy="5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4B7EB90-14D8-4134-BF81-18B4A4867A63}"/>
              </a:ext>
            </a:extLst>
          </p:cNvPr>
          <p:cNvCxnSpPr>
            <a:cxnSpLocks/>
          </p:cNvCxnSpPr>
          <p:nvPr/>
        </p:nvCxnSpPr>
        <p:spPr>
          <a:xfrm flipV="1">
            <a:off x="2171418" y="6092156"/>
            <a:ext cx="708922" cy="5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4E54105F-6760-4A13-BA58-07FB278D61DA}"/>
              </a:ext>
            </a:extLst>
          </p:cNvPr>
          <p:cNvCxnSpPr>
            <a:cxnSpLocks/>
          </p:cNvCxnSpPr>
          <p:nvPr/>
        </p:nvCxnSpPr>
        <p:spPr>
          <a:xfrm flipV="1">
            <a:off x="2171542" y="5888772"/>
            <a:ext cx="708922" cy="5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CA9E9C9-D379-447D-A24D-221ACABFF187}"/>
              </a:ext>
            </a:extLst>
          </p:cNvPr>
          <p:cNvCxnSpPr>
            <a:cxnSpLocks/>
          </p:cNvCxnSpPr>
          <p:nvPr/>
        </p:nvCxnSpPr>
        <p:spPr>
          <a:xfrm>
            <a:off x="8895931" y="1521896"/>
            <a:ext cx="0" cy="3520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8CDEDDC3-8274-4D00-9532-BB9DB9FEAF44}"/>
              </a:ext>
            </a:extLst>
          </p:cNvPr>
          <p:cNvCxnSpPr>
            <a:cxnSpLocks/>
          </p:cNvCxnSpPr>
          <p:nvPr/>
        </p:nvCxnSpPr>
        <p:spPr>
          <a:xfrm>
            <a:off x="7067013" y="1512015"/>
            <a:ext cx="0" cy="3520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859447C5-870E-45C2-8CD3-FAA23A6AB4A5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5046159" y="1512994"/>
            <a:ext cx="4158" cy="2065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D9BC8469-BDCA-4821-8D5D-855034BB59C9}"/>
              </a:ext>
            </a:extLst>
          </p:cNvPr>
          <p:cNvCxnSpPr>
            <a:cxnSpLocks/>
          </p:cNvCxnSpPr>
          <p:nvPr/>
        </p:nvCxnSpPr>
        <p:spPr>
          <a:xfrm>
            <a:off x="4345659" y="2090809"/>
            <a:ext cx="0" cy="43459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54AC7A4-CC0F-43B1-A71B-C79BD8CD9E37}"/>
              </a:ext>
            </a:extLst>
          </p:cNvPr>
          <p:cNvCxnSpPr>
            <a:cxnSpLocks/>
          </p:cNvCxnSpPr>
          <p:nvPr/>
        </p:nvCxnSpPr>
        <p:spPr>
          <a:xfrm>
            <a:off x="2492318" y="1935110"/>
            <a:ext cx="0" cy="15482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51C65930-066A-47F8-81AD-DBC23B9745D9}"/>
              </a:ext>
            </a:extLst>
          </p:cNvPr>
          <p:cNvCxnSpPr>
            <a:cxnSpLocks/>
          </p:cNvCxnSpPr>
          <p:nvPr/>
        </p:nvCxnSpPr>
        <p:spPr>
          <a:xfrm>
            <a:off x="2492318" y="2796472"/>
            <a:ext cx="2566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48E04B9-CED3-4DD9-9AB5-BE7D61E1EE50}"/>
              </a:ext>
            </a:extLst>
          </p:cNvPr>
          <p:cNvCxnSpPr>
            <a:cxnSpLocks/>
          </p:cNvCxnSpPr>
          <p:nvPr/>
        </p:nvCxnSpPr>
        <p:spPr>
          <a:xfrm>
            <a:off x="2492318" y="3483347"/>
            <a:ext cx="2566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8920657E-B3A3-470F-BA02-2C0CD28051AA}"/>
              </a:ext>
            </a:extLst>
          </p:cNvPr>
          <p:cNvCxnSpPr>
            <a:cxnSpLocks/>
          </p:cNvCxnSpPr>
          <p:nvPr/>
        </p:nvCxnSpPr>
        <p:spPr>
          <a:xfrm>
            <a:off x="1303083" y="1488955"/>
            <a:ext cx="10651450" cy="461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EDD3D68F-B130-4E7D-99CA-C0EB8A92A740}"/>
              </a:ext>
            </a:extLst>
          </p:cNvPr>
          <p:cNvCxnSpPr/>
          <p:nvPr/>
        </p:nvCxnSpPr>
        <p:spPr>
          <a:xfrm>
            <a:off x="538416" y="5624758"/>
            <a:ext cx="14184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79C801DE-86CE-4DA0-8D88-AA80629808C9}"/>
              </a:ext>
            </a:extLst>
          </p:cNvPr>
          <p:cNvCxnSpPr>
            <a:cxnSpLocks/>
          </p:cNvCxnSpPr>
          <p:nvPr/>
        </p:nvCxnSpPr>
        <p:spPr>
          <a:xfrm>
            <a:off x="1306073" y="1480281"/>
            <a:ext cx="0" cy="1696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A8FC9085-73AF-4D77-BF98-E49A34E0B9EA}"/>
              </a:ext>
            </a:extLst>
          </p:cNvPr>
          <p:cNvCxnSpPr>
            <a:cxnSpLocks/>
          </p:cNvCxnSpPr>
          <p:nvPr/>
        </p:nvCxnSpPr>
        <p:spPr>
          <a:xfrm>
            <a:off x="540731" y="2219589"/>
            <a:ext cx="18484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82225975-B9ED-48E0-91E9-B47CAA5B7F06}"/>
              </a:ext>
            </a:extLst>
          </p:cNvPr>
          <p:cNvCxnSpPr/>
          <p:nvPr/>
        </p:nvCxnSpPr>
        <p:spPr>
          <a:xfrm>
            <a:off x="588470" y="2937692"/>
            <a:ext cx="827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9B4B45E-607C-4451-8B48-C89199C4B92F}"/>
              </a:ext>
            </a:extLst>
          </p:cNvPr>
          <p:cNvCxnSpPr/>
          <p:nvPr/>
        </p:nvCxnSpPr>
        <p:spPr>
          <a:xfrm>
            <a:off x="588470" y="2399258"/>
            <a:ext cx="827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89F34849-3924-4FD5-9D4A-F6FCBFFB35DF}"/>
              </a:ext>
            </a:extLst>
          </p:cNvPr>
          <p:cNvCxnSpPr>
            <a:cxnSpLocks/>
          </p:cNvCxnSpPr>
          <p:nvPr/>
        </p:nvCxnSpPr>
        <p:spPr>
          <a:xfrm flipH="1">
            <a:off x="541762" y="1901965"/>
            <a:ext cx="177" cy="37227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AEC3C340-F57F-4433-A68A-734C623EFE37}"/>
              </a:ext>
            </a:extLst>
          </p:cNvPr>
          <p:cNvCxnSpPr>
            <a:cxnSpLocks/>
          </p:cNvCxnSpPr>
          <p:nvPr/>
        </p:nvCxnSpPr>
        <p:spPr>
          <a:xfrm>
            <a:off x="8154917" y="1956407"/>
            <a:ext cx="0" cy="12613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795C399-6ADD-48FB-9CC5-EDE996C6513A}"/>
              </a:ext>
            </a:extLst>
          </p:cNvPr>
          <p:cNvCxnSpPr>
            <a:cxnSpLocks/>
          </p:cNvCxnSpPr>
          <p:nvPr/>
        </p:nvCxnSpPr>
        <p:spPr>
          <a:xfrm>
            <a:off x="3160710" y="1505146"/>
            <a:ext cx="0" cy="3520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895CCA9A-5753-414E-B1B2-271446073665}"/>
              </a:ext>
            </a:extLst>
          </p:cNvPr>
          <p:cNvCxnSpPr>
            <a:cxnSpLocks/>
          </p:cNvCxnSpPr>
          <p:nvPr/>
        </p:nvCxnSpPr>
        <p:spPr>
          <a:xfrm>
            <a:off x="11483545" y="2027359"/>
            <a:ext cx="4678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DC2E8FED-AA0E-4318-9872-085EA7483AA3}"/>
              </a:ext>
            </a:extLst>
          </p:cNvPr>
          <p:cNvCxnSpPr>
            <a:cxnSpLocks/>
          </p:cNvCxnSpPr>
          <p:nvPr/>
        </p:nvCxnSpPr>
        <p:spPr>
          <a:xfrm>
            <a:off x="538416" y="4347039"/>
            <a:ext cx="2566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41C1C922-98BE-4935-ADF2-1435EEAB2DEA}"/>
              </a:ext>
            </a:extLst>
          </p:cNvPr>
          <p:cNvCxnSpPr>
            <a:cxnSpLocks/>
          </p:cNvCxnSpPr>
          <p:nvPr/>
        </p:nvCxnSpPr>
        <p:spPr>
          <a:xfrm>
            <a:off x="8968623" y="3208099"/>
            <a:ext cx="0" cy="3506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A7ACF6DF-F6C3-4126-B748-570A78D85847}"/>
              </a:ext>
            </a:extLst>
          </p:cNvPr>
          <p:cNvCxnSpPr>
            <a:cxnSpLocks/>
          </p:cNvCxnSpPr>
          <p:nvPr/>
        </p:nvCxnSpPr>
        <p:spPr>
          <a:xfrm>
            <a:off x="8147502" y="2600668"/>
            <a:ext cx="2584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729B96E-C74D-48D0-9F69-D1403F465B17}"/>
              </a:ext>
            </a:extLst>
          </p:cNvPr>
          <p:cNvCxnSpPr>
            <a:cxnSpLocks/>
          </p:cNvCxnSpPr>
          <p:nvPr/>
        </p:nvCxnSpPr>
        <p:spPr>
          <a:xfrm>
            <a:off x="2874349" y="5615517"/>
            <a:ext cx="14763" cy="8927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1B593AB-118C-493D-8977-E50FBB27DE7F}"/>
              </a:ext>
            </a:extLst>
          </p:cNvPr>
          <p:cNvCxnSpPr>
            <a:cxnSpLocks/>
          </p:cNvCxnSpPr>
          <p:nvPr/>
        </p:nvCxnSpPr>
        <p:spPr>
          <a:xfrm flipV="1">
            <a:off x="2171418" y="5616161"/>
            <a:ext cx="708922" cy="5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AFEB4BF0-6011-4DFC-BFE5-188E300686E1}"/>
              </a:ext>
            </a:extLst>
          </p:cNvPr>
          <p:cNvCxnSpPr>
            <a:cxnSpLocks/>
          </p:cNvCxnSpPr>
          <p:nvPr/>
        </p:nvCxnSpPr>
        <p:spPr>
          <a:xfrm>
            <a:off x="538416" y="3391608"/>
            <a:ext cx="24126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F44A2E62-AA30-47E6-8580-9D15A039B0A6}"/>
              </a:ext>
            </a:extLst>
          </p:cNvPr>
          <p:cNvCxnSpPr>
            <a:cxnSpLocks/>
          </p:cNvCxnSpPr>
          <p:nvPr/>
        </p:nvCxnSpPr>
        <p:spPr>
          <a:xfrm>
            <a:off x="542862" y="4862264"/>
            <a:ext cx="25662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7F96F62B-8A30-46EB-A56F-B15572FB129C}"/>
              </a:ext>
            </a:extLst>
          </p:cNvPr>
          <p:cNvCxnSpPr>
            <a:cxnSpLocks/>
          </p:cNvCxnSpPr>
          <p:nvPr/>
        </p:nvCxnSpPr>
        <p:spPr>
          <a:xfrm>
            <a:off x="539775" y="3847669"/>
            <a:ext cx="24126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F329BFF7-AC13-43EF-AF5E-62E7935B308B}"/>
              </a:ext>
            </a:extLst>
          </p:cNvPr>
          <p:cNvCxnSpPr/>
          <p:nvPr/>
        </p:nvCxnSpPr>
        <p:spPr>
          <a:xfrm>
            <a:off x="594243" y="2652107"/>
            <a:ext cx="827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D5764567-BF2F-4680-A948-F2747CFA5363}"/>
              </a:ext>
            </a:extLst>
          </p:cNvPr>
          <p:cNvCxnSpPr>
            <a:cxnSpLocks/>
          </p:cNvCxnSpPr>
          <p:nvPr/>
        </p:nvCxnSpPr>
        <p:spPr>
          <a:xfrm>
            <a:off x="11483545" y="2829546"/>
            <a:ext cx="4678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9186B3B5-ED57-4AC8-A970-F95115C3F1EF}"/>
              </a:ext>
            </a:extLst>
          </p:cNvPr>
          <p:cNvCxnSpPr>
            <a:cxnSpLocks/>
          </p:cNvCxnSpPr>
          <p:nvPr/>
        </p:nvCxnSpPr>
        <p:spPr>
          <a:xfrm flipH="1">
            <a:off x="6347683" y="2079584"/>
            <a:ext cx="6678" cy="147971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38DD5ED6-85C8-4FA1-AD0C-5A7A08A4257B}"/>
              </a:ext>
            </a:extLst>
          </p:cNvPr>
          <p:cNvCxnSpPr>
            <a:cxnSpLocks/>
          </p:cNvCxnSpPr>
          <p:nvPr/>
        </p:nvCxnSpPr>
        <p:spPr>
          <a:xfrm>
            <a:off x="6347471" y="3556382"/>
            <a:ext cx="149640" cy="23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A95B5961-AC42-4F6C-90BA-2D29A1624A2B}"/>
              </a:ext>
            </a:extLst>
          </p:cNvPr>
          <p:cNvCxnSpPr>
            <a:cxnSpLocks/>
          </p:cNvCxnSpPr>
          <p:nvPr/>
        </p:nvCxnSpPr>
        <p:spPr>
          <a:xfrm>
            <a:off x="11573226" y="3325784"/>
            <a:ext cx="3802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B5A3C3ED-EAF3-468E-A1B0-7EEEB2AC7FAF}"/>
              </a:ext>
            </a:extLst>
          </p:cNvPr>
          <p:cNvCxnSpPr>
            <a:cxnSpLocks/>
          </p:cNvCxnSpPr>
          <p:nvPr/>
        </p:nvCxnSpPr>
        <p:spPr>
          <a:xfrm>
            <a:off x="8147502" y="3217772"/>
            <a:ext cx="22683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12F0492-FAE4-4A19-911E-0284AB74E6BF}"/>
              </a:ext>
            </a:extLst>
          </p:cNvPr>
          <p:cNvSpPr/>
          <p:nvPr/>
        </p:nvSpPr>
        <p:spPr>
          <a:xfrm>
            <a:off x="5586949" y="902449"/>
            <a:ext cx="2165168" cy="371621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Rector/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Ректор 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97480076-A4EA-4FA7-8838-6013C085DA35}"/>
              </a:ext>
            </a:extLst>
          </p:cNvPr>
          <p:cNvCxnSpPr/>
          <p:nvPr/>
        </p:nvCxnSpPr>
        <p:spPr>
          <a:xfrm>
            <a:off x="6636029" y="1284655"/>
            <a:ext cx="1" cy="228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9DAA416-C56B-4179-A7A3-A9A822E8297A}"/>
              </a:ext>
            </a:extLst>
          </p:cNvPr>
          <p:cNvSpPr/>
          <p:nvPr/>
        </p:nvSpPr>
        <p:spPr>
          <a:xfrm>
            <a:off x="2428475" y="1718710"/>
            <a:ext cx="1554905" cy="6239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Vice-rector for digitalization and international cooperation/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Проректор по цифровизации и международному сотрудничеству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274E81CC-22B6-4DA4-B60F-131F1BDB351C}"/>
              </a:ext>
            </a:extLst>
          </p:cNvPr>
          <p:cNvSpPr/>
          <p:nvPr/>
        </p:nvSpPr>
        <p:spPr>
          <a:xfrm>
            <a:off x="511189" y="1614544"/>
            <a:ext cx="1706797" cy="3581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Vice-Rector/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проректор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C0A631E-C280-41B0-B251-E4A62A29A589}"/>
              </a:ext>
            </a:extLst>
          </p:cNvPr>
          <p:cNvSpPr/>
          <p:nvPr/>
        </p:nvSpPr>
        <p:spPr>
          <a:xfrm>
            <a:off x="4232556" y="1719505"/>
            <a:ext cx="1635522" cy="446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Vice-Rector for Science and Innovation/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Проректор по науке и инновациям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F02734A-9DAE-4458-80AE-406EFE53EFCB}"/>
              </a:ext>
            </a:extLst>
          </p:cNvPr>
          <p:cNvSpPr/>
          <p:nvPr/>
        </p:nvSpPr>
        <p:spPr>
          <a:xfrm>
            <a:off x="659707" y="5542311"/>
            <a:ext cx="1526039" cy="1595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Dean’s office/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Деканат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F0D94A30-8E78-4EEF-9E1C-994EB6A6193E}"/>
              </a:ext>
            </a:extLst>
          </p:cNvPr>
          <p:cNvSpPr/>
          <p:nvPr/>
        </p:nvSpPr>
        <p:spPr>
          <a:xfrm>
            <a:off x="654851" y="2032469"/>
            <a:ext cx="1524448" cy="3982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 Department/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академической деятельности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6FF454D-A7AD-4339-8E74-FA10E8A6ECD4}"/>
              </a:ext>
            </a:extLst>
          </p:cNvPr>
          <p:cNvSpPr/>
          <p:nvPr/>
        </p:nvSpPr>
        <p:spPr>
          <a:xfrm>
            <a:off x="664069" y="2508774"/>
            <a:ext cx="1461559" cy="244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Department/ 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отдел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829F2A7D-1954-4AD3-8938-7EB028474253}"/>
              </a:ext>
            </a:extLst>
          </p:cNvPr>
          <p:cNvSpPr/>
          <p:nvPr/>
        </p:nvSpPr>
        <p:spPr>
          <a:xfrm>
            <a:off x="655344" y="3251095"/>
            <a:ext cx="1525654" cy="2810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of the Registrar 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Офис Регистратора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9B018C8A-CD16-4E7D-A6A9-EE48B755C978}"/>
              </a:ext>
            </a:extLst>
          </p:cNvPr>
          <p:cNvSpPr/>
          <p:nvPr/>
        </p:nvSpPr>
        <p:spPr>
          <a:xfrm>
            <a:off x="660409" y="2809588"/>
            <a:ext cx="1464378" cy="368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Career and employment center 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карьеры и трудоустройства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C54D9FF-7AD4-497F-AA73-2C76D0D8A2F8}"/>
              </a:ext>
            </a:extLst>
          </p:cNvPr>
          <p:cNvSpPr/>
          <p:nvPr/>
        </p:nvSpPr>
        <p:spPr>
          <a:xfrm>
            <a:off x="4421732" y="6312363"/>
            <a:ext cx="1415045" cy="2487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 Library/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библиотека 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CC5A0B05-17E3-4510-81F1-2F95351947AC}"/>
              </a:ext>
            </a:extLst>
          </p:cNvPr>
          <p:cNvSpPr/>
          <p:nvPr/>
        </p:nvSpPr>
        <p:spPr>
          <a:xfrm>
            <a:off x="236674" y="5820806"/>
            <a:ext cx="2547357" cy="127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Computational and Data Science 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58C5EFED-3816-41EB-8FD8-95403D39E14B}"/>
              </a:ext>
            </a:extLst>
          </p:cNvPr>
          <p:cNvSpPr/>
          <p:nvPr/>
        </p:nvSpPr>
        <p:spPr>
          <a:xfrm>
            <a:off x="653706" y="3586168"/>
            <a:ext cx="1525593" cy="5230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Strategy and Corporate Governance/ 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стратегии и корпоративного управления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89E9E57-2BAB-4F0F-9296-AF70D3122148}"/>
              </a:ext>
            </a:extLst>
          </p:cNvPr>
          <p:cNvSpPr/>
          <p:nvPr/>
        </p:nvSpPr>
        <p:spPr>
          <a:xfrm>
            <a:off x="653258" y="4158599"/>
            <a:ext cx="1532488" cy="3768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Quality Assurance /</a:t>
            </a:r>
            <a:r>
              <a:rPr lang="kk-KZ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обеспечения качества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0879F1BA-D068-44DA-B333-E0E0A0804359}"/>
              </a:ext>
            </a:extLst>
          </p:cNvPr>
          <p:cNvSpPr/>
          <p:nvPr/>
        </p:nvSpPr>
        <p:spPr>
          <a:xfrm>
            <a:off x="2592481" y="2429957"/>
            <a:ext cx="1342188" cy="6568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International Cooperation / 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международного сотрудничества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6ABADEDB-9D75-4582-94B7-D0C312EE97DE}"/>
              </a:ext>
            </a:extLst>
          </p:cNvPr>
          <p:cNvSpPr/>
          <p:nvPr/>
        </p:nvSpPr>
        <p:spPr>
          <a:xfrm>
            <a:off x="8306483" y="2208716"/>
            <a:ext cx="1411684" cy="7839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Financial and Economic Planning and Analysis/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финансово-экономического планирования и анализа 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4A514854-10BC-4F5D-ACBA-3419E4F20A65}"/>
              </a:ext>
            </a:extLst>
          </p:cNvPr>
          <p:cNvSpPr/>
          <p:nvPr/>
        </p:nvSpPr>
        <p:spPr>
          <a:xfrm>
            <a:off x="8302024" y="3426998"/>
            <a:ext cx="1416143" cy="4078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Accounting 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бухгалтерского учета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07DFB10-9C2F-4F37-A910-D11B66C6211C}"/>
              </a:ext>
            </a:extLst>
          </p:cNvPr>
          <p:cNvSpPr/>
          <p:nvPr/>
        </p:nvSpPr>
        <p:spPr>
          <a:xfrm>
            <a:off x="4426647" y="2205162"/>
            <a:ext cx="1415047" cy="3711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Science and Innovation 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науки и инноваций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BC960C2C-DC9B-4E19-97D2-203B631411C4}"/>
              </a:ext>
            </a:extLst>
          </p:cNvPr>
          <p:cNvSpPr/>
          <p:nvPr/>
        </p:nvSpPr>
        <p:spPr>
          <a:xfrm>
            <a:off x="4429841" y="5748455"/>
            <a:ext cx="1411853" cy="4731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 of Competence and Excellence / 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и совершенства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DBEAF470-6D60-4266-9049-D82125DC8A75}"/>
              </a:ext>
            </a:extLst>
          </p:cNvPr>
          <p:cNvSpPr/>
          <p:nvPr/>
        </p:nvSpPr>
        <p:spPr>
          <a:xfrm>
            <a:off x="6452455" y="2342649"/>
            <a:ext cx="1272540" cy="7612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Social and Educational Work/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социально-воспитательной работы</a:t>
            </a:r>
            <a:endParaRPr 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519677DD-AF8D-460C-A8CF-581AD6B4D8B8}"/>
              </a:ext>
            </a:extLst>
          </p:cNvPr>
          <p:cNvSpPr/>
          <p:nvPr/>
        </p:nvSpPr>
        <p:spPr>
          <a:xfrm>
            <a:off x="6452455" y="3217772"/>
            <a:ext cx="1272540" cy="6365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Psychological consultation center/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психологической консультации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91ED60C0-F06E-41C9-9D34-F1D6BE9581B8}"/>
              </a:ext>
            </a:extLst>
          </p:cNvPr>
          <p:cNvSpPr/>
          <p:nvPr/>
        </p:nvSpPr>
        <p:spPr>
          <a:xfrm>
            <a:off x="2589522" y="3175597"/>
            <a:ext cx="1352830" cy="6412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Information Technology/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информационных технологий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24E8C8DC-090D-4B4F-AE97-A7CA9D7F4AC7}"/>
              </a:ext>
            </a:extLst>
          </p:cNvPr>
          <p:cNvSpPr/>
          <p:nvPr/>
        </p:nvSpPr>
        <p:spPr>
          <a:xfrm>
            <a:off x="656137" y="4584480"/>
            <a:ext cx="1532488" cy="4690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Marketing and Public Relations /</a:t>
            </a:r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маркетинга и по связям с общественностью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DF3C003C-FF05-47D1-BDD0-F75E9D79323A}"/>
              </a:ext>
            </a:extLst>
          </p:cNvPr>
          <p:cNvSpPr/>
          <p:nvPr/>
        </p:nvSpPr>
        <p:spPr>
          <a:xfrm>
            <a:off x="9902873" y="1747930"/>
            <a:ext cx="1860457" cy="6857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legal support and personnel management /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правового обеспечения и управления персоналом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735236D6-507E-48ED-94AE-E51AB8F27F35}"/>
              </a:ext>
            </a:extLst>
          </p:cNvPr>
          <p:cNvSpPr/>
          <p:nvPr/>
        </p:nvSpPr>
        <p:spPr>
          <a:xfrm>
            <a:off x="9912761" y="2601812"/>
            <a:ext cx="1860456" cy="4620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Services / 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хозяйственной работы</a:t>
            </a:r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E2224AC-1F02-4860-AC6B-27F4BDB39EA8}"/>
              </a:ext>
            </a:extLst>
          </p:cNvPr>
          <p:cNvCxnSpPr>
            <a:cxnSpLocks/>
          </p:cNvCxnSpPr>
          <p:nvPr/>
        </p:nvCxnSpPr>
        <p:spPr>
          <a:xfrm>
            <a:off x="588470" y="2399258"/>
            <a:ext cx="0" cy="5384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D31D84D7-7ECD-4639-AB8D-36A4739C07DC}"/>
              </a:ext>
            </a:extLst>
          </p:cNvPr>
          <p:cNvCxnSpPr/>
          <p:nvPr/>
        </p:nvCxnSpPr>
        <p:spPr>
          <a:xfrm>
            <a:off x="4345659" y="2425108"/>
            <a:ext cx="827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5866B5D0-9934-429A-A6F9-19349DF0A904}"/>
              </a:ext>
            </a:extLst>
          </p:cNvPr>
          <p:cNvSpPr/>
          <p:nvPr/>
        </p:nvSpPr>
        <p:spPr>
          <a:xfrm>
            <a:off x="8064882" y="1718710"/>
            <a:ext cx="1662099" cy="4112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director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/Финансовый директор</a:t>
            </a:r>
          </a:p>
        </p:txBody>
      </p: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24B0FD56-BD25-462B-AD36-8FA456BF229B}"/>
              </a:ext>
            </a:extLst>
          </p:cNvPr>
          <p:cNvCxnSpPr>
            <a:cxnSpLocks/>
          </p:cNvCxnSpPr>
          <p:nvPr/>
        </p:nvCxnSpPr>
        <p:spPr>
          <a:xfrm flipH="1">
            <a:off x="11951407" y="1525087"/>
            <a:ext cx="3127" cy="18006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16F2B6FC-E3A0-4B6A-A517-6719696F7C88}"/>
              </a:ext>
            </a:extLst>
          </p:cNvPr>
          <p:cNvSpPr/>
          <p:nvPr/>
        </p:nvSpPr>
        <p:spPr>
          <a:xfrm>
            <a:off x="9911129" y="3176045"/>
            <a:ext cx="1860457" cy="3303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 department / 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Военная кафедра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95530B69-4081-4ADA-9727-D72767FACA3E}"/>
              </a:ext>
            </a:extLst>
          </p:cNvPr>
          <p:cNvSpPr/>
          <p:nvPr/>
        </p:nvSpPr>
        <p:spPr>
          <a:xfrm>
            <a:off x="8304252" y="3091814"/>
            <a:ext cx="1416145" cy="2538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Chief accountant/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бухгалтер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1DB665D7-4870-4204-A9D7-F5389CF4AB04}"/>
              </a:ext>
            </a:extLst>
          </p:cNvPr>
          <p:cNvSpPr/>
          <p:nvPr/>
        </p:nvSpPr>
        <p:spPr>
          <a:xfrm>
            <a:off x="6245036" y="1719505"/>
            <a:ext cx="1643955" cy="5693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Vice-rector for educational and social work/</a:t>
            </a:r>
            <a:r>
              <a:rPr lang="kk-KZ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Проректор по социально-воспитательной работе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578DE044-02C1-4352-812F-575F9C07CAA1}"/>
              </a:ext>
            </a:extLst>
          </p:cNvPr>
          <p:cNvSpPr/>
          <p:nvPr/>
        </p:nvSpPr>
        <p:spPr>
          <a:xfrm>
            <a:off x="4421733" y="2644210"/>
            <a:ext cx="1298523" cy="3982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EdTech» Research and innovation center</a:t>
            </a:r>
            <a:r>
              <a:rPr lang="kk-KZ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 «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EdTech» 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D3C62927-2683-4B32-BBE2-2365FA8F186B}"/>
              </a:ext>
            </a:extLst>
          </p:cNvPr>
          <p:cNvSpPr/>
          <p:nvPr/>
        </p:nvSpPr>
        <p:spPr>
          <a:xfrm>
            <a:off x="4421733" y="3120506"/>
            <a:ext cx="1298523" cy="3858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City» Research and innovation center</a:t>
            </a:r>
            <a:r>
              <a:rPr lang="kk-KZ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 «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 City» 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97F4A952-30B2-4909-B641-915786D46A07}"/>
              </a:ext>
            </a:extLst>
          </p:cNvPr>
          <p:cNvSpPr/>
          <p:nvPr/>
        </p:nvSpPr>
        <p:spPr>
          <a:xfrm>
            <a:off x="4421733" y="3580567"/>
            <a:ext cx="1303374" cy="369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 4.0» Research and innovation center</a:t>
            </a:r>
            <a:r>
              <a:rPr lang="kk-KZ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 «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 4.0» 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D381569-056A-4F25-A5EC-9CFE751D8E09}"/>
              </a:ext>
            </a:extLst>
          </p:cNvPr>
          <p:cNvSpPr/>
          <p:nvPr/>
        </p:nvSpPr>
        <p:spPr>
          <a:xfrm>
            <a:off x="4421732" y="4009678"/>
            <a:ext cx="1298524" cy="8473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Data and Blockchain Technologies» Research and innovation center</a:t>
            </a:r>
            <a:r>
              <a:rPr lang="kk-KZ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 «Больших Данных и </a:t>
            </a:r>
            <a:r>
              <a:rPr lang="ru-RU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Блокчейн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CE3358A5-53BF-47A7-AA5B-7993AD6C4ED9}"/>
              </a:ext>
            </a:extLst>
          </p:cNvPr>
          <p:cNvSpPr/>
          <p:nvPr/>
        </p:nvSpPr>
        <p:spPr>
          <a:xfrm>
            <a:off x="4428364" y="5346341"/>
            <a:ext cx="1298524" cy="311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FabLab»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FabLab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94656388-FE9B-489F-8FC0-553D243769AF}"/>
              </a:ext>
            </a:extLst>
          </p:cNvPr>
          <p:cNvSpPr/>
          <p:nvPr/>
        </p:nvSpPr>
        <p:spPr>
          <a:xfrm>
            <a:off x="4426647" y="4921510"/>
            <a:ext cx="1293610" cy="3592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ArgoTech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Research and innovation center</a:t>
            </a:r>
            <a:r>
              <a:rPr lang="kk-KZ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 «</a:t>
            </a:r>
            <a:r>
              <a:rPr lang="en-US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ArgoTech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1C08D594-95FC-4010-B994-94F214B9CAD5}"/>
              </a:ext>
            </a:extLst>
          </p:cNvPr>
          <p:cNvSpPr/>
          <p:nvPr/>
        </p:nvSpPr>
        <p:spPr>
          <a:xfrm>
            <a:off x="230560" y="6028888"/>
            <a:ext cx="2547357" cy="127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Social Sciences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868272BF-B07F-4310-8186-6654495C7D2C}"/>
              </a:ext>
            </a:extLst>
          </p:cNvPr>
          <p:cNvSpPr/>
          <p:nvPr/>
        </p:nvSpPr>
        <p:spPr>
          <a:xfrm>
            <a:off x="230559" y="6242889"/>
            <a:ext cx="2547357" cy="127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Computer Engineering 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F5DAB557-86E0-4693-9313-BAA87A9E374E}"/>
              </a:ext>
            </a:extLst>
          </p:cNvPr>
          <p:cNvSpPr/>
          <p:nvPr/>
        </p:nvSpPr>
        <p:spPr>
          <a:xfrm>
            <a:off x="230560" y="6451697"/>
            <a:ext cx="2547357" cy="127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Intellectual systems and cybersecurity 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F3C05629-2188-41D4-B5AC-F383EDF3F0BA}"/>
              </a:ext>
            </a:extLst>
          </p:cNvPr>
          <p:cNvSpPr/>
          <p:nvPr/>
        </p:nvSpPr>
        <p:spPr>
          <a:xfrm>
            <a:off x="659707" y="5115817"/>
            <a:ext cx="1526039" cy="3726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Information Technology/</a:t>
            </a:r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информационных технологий </a:t>
            </a: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800DF34A-3139-4136-8C2A-676A4B87CFF8}"/>
              </a:ext>
            </a:extLst>
          </p:cNvPr>
          <p:cNvSpPr/>
          <p:nvPr/>
        </p:nvSpPr>
        <p:spPr>
          <a:xfrm>
            <a:off x="2608827" y="3883798"/>
            <a:ext cx="1249768" cy="522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 Development Department/</a:t>
            </a:r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разработки программного обеспечения</a:t>
            </a:r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F414413E-8FEC-4C35-8C9C-B011652F302C}"/>
              </a:ext>
            </a:extLst>
          </p:cNvPr>
          <p:cNvSpPr/>
          <p:nvPr/>
        </p:nvSpPr>
        <p:spPr>
          <a:xfrm>
            <a:off x="2608827" y="4464600"/>
            <a:ext cx="1249768" cy="343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technical support/</a:t>
            </a:r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технического обеспечения</a:t>
            </a: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4839B92E-8CCC-43D7-B53D-26BE5ED6AC34}"/>
              </a:ext>
            </a:extLst>
          </p:cNvPr>
          <p:cNvSpPr/>
          <p:nvPr/>
        </p:nvSpPr>
        <p:spPr>
          <a:xfrm>
            <a:off x="2608827" y="4869382"/>
            <a:ext cx="1249768" cy="638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 Software Support Department/</a:t>
            </a:r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сопровождения академического программного обеспечения</a:t>
            </a:r>
          </a:p>
        </p:txBody>
      </p: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46EE7DB6-CB1F-4AF7-9F36-5BA08E295180}"/>
              </a:ext>
            </a:extLst>
          </p:cNvPr>
          <p:cNvCxnSpPr>
            <a:cxnSpLocks/>
          </p:cNvCxnSpPr>
          <p:nvPr/>
        </p:nvCxnSpPr>
        <p:spPr>
          <a:xfrm>
            <a:off x="4054602" y="3532121"/>
            <a:ext cx="0" cy="16746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A21DC325-D04A-4003-8A3C-0679F57151D4}"/>
              </a:ext>
            </a:extLst>
          </p:cNvPr>
          <p:cNvCxnSpPr>
            <a:cxnSpLocks/>
            <a:endCxn id="73" idx="1"/>
          </p:cNvCxnSpPr>
          <p:nvPr/>
        </p:nvCxnSpPr>
        <p:spPr>
          <a:xfrm>
            <a:off x="4341679" y="6434433"/>
            <a:ext cx="80053" cy="23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36B41BFC-A969-4B23-A23A-81878C6921BF}"/>
              </a:ext>
            </a:extLst>
          </p:cNvPr>
          <p:cNvCxnSpPr>
            <a:cxnSpLocks/>
          </p:cNvCxnSpPr>
          <p:nvPr/>
        </p:nvCxnSpPr>
        <p:spPr>
          <a:xfrm flipH="1">
            <a:off x="5909813" y="2358179"/>
            <a:ext cx="12883" cy="31302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78B34F-4687-4A2D-8A1B-DE6E97D88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7590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Структура университета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anose="00000500000000000000" pitchFamily="2" charset="-52"/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B72780F0-6B5A-4FE8-8898-2D1ECAF00C85}"/>
              </a:ext>
            </a:extLst>
          </p:cNvPr>
          <p:cNvCxnSpPr>
            <a:cxnSpLocks/>
          </p:cNvCxnSpPr>
          <p:nvPr/>
        </p:nvCxnSpPr>
        <p:spPr>
          <a:xfrm flipH="1" flipV="1">
            <a:off x="1445194" y="1242221"/>
            <a:ext cx="21386" cy="10981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7CDE55F6-3AE4-4CA1-805A-81F1DC658AA2}"/>
              </a:ext>
            </a:extLst>
          </p:cNvPr>
          <p:cNvCxnSpPr>
            <a:cxnSpLocks/>
          </p:cNvCxnSpPr>
          <p:nvPr/>
        </p:nvCxnSpPr>
        <p:spPr>
          <a:xfrm flipH="1" flipV="1">
            <a:off x="5032641" y="1252728"/>
            <a:ext cx="6501" cy="448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7B038128-7D28-4CF3-A156-7786984D2136}"/>
              </a:ext>
            </a:extLst>
          </p:cNvPr>
          <p:cNvCxnSpPr/>
          <p:nvPr/>
        </p:nvCxnSpPr>
        <p:spPr>
          <a:xfrm>
            <a:off x="2221284" y="1653701"/>
            <a:ext cx="36004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CA682F2C-311D-45E3-8B6D-37CBF5930D6C}"/>
              </a:ext>
            </a:extLst>
          </p:cNvPr>
          <p:cNvCxnSpPr/>
          <p:nvPr/>
        </p:nvCxnSpPr>
        <p:spPr>
          <a:xfrm>
            <a:off x="5880127" y="2521069"/>
            <a:ext cx="36004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49932A13-3D39-42A6-86CE-A2400E21736B}"/>
              </a:ext>
            </a:extLst>
          </p:cNvPr>
          <p:cNvCxnSpPr>
            <a:cxnSpLocks/>
          </p:cNvCxnSpPr>
          <p:nvPr/>
        </p:nvCxnSpPr>
        <p:spPr>
          <a:xfrm flipH="1" flipV="1">
            <a:off x="9615007" y="1678369"/>
            <a:ext cx="13036" cy="6273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38964012-C397-402A-B76C-77827587D87C}"/>
              </a:ext>
            </a:extLst>
          </p:cNvPr>
          <p:cNvCxnSpPr/>
          <p:nvPr/>
        </p:nvCxnSpPr>
        <p:spPr>
          <a:xfrm>
            <a:off x="6027593" y="1678369"/>
            <a:ext cx="36004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9872DDED-1AEA-4EF0-A55D-B5A274E52544}"/>
              </a:ext>
            </a:extLst>
          </p:cNvPr>
          <p:cNvCxnSpPr>
            <a:cxnSpLocks/>
          </p:cNvCxnSpPr>
          <p:nvPr/>
        </p:nvCxnSpPr>
        <p:spPr>
          <a:xfrm flipH="1" flipV="1">
            <a:off x="8044647" y="5748597"/>
            <a:ext cx="6501" cy="448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FF7EB395-3048-4526-A0AA-AE926A693BE6}"/>
              </a:ext>
            </a:extLst>
          </p:cNvPr>
          <p:cNvCxnSpPr>
            <a:cxnSpLocks/>
          </p:cNvCxnSpPr>
          <p:nvPr/>
        </p:nvCxnSpPr>
        <p:spPr>
          <a:xfrm flipH="1" flipV="1">
            <a:off x="9196108" y="5728025"/>
            <a:ext cx="6501" cy="448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id="{D2F87951-EAF9-46C2-A646-54FC7E061FE1}"/>
              </a:ext>
            </a:extLst>
          </p:cNvPr>
          <p:cNvCxnSpPr>
            <a:cxnSpLocks/>
          </p:cNvCxnSpPr>
          <p:nvPr/>
        </p:nvCxnSpPr>
        <p:spPr>
          <a:xfrm flipH="1" flipV="1">
            <a:off x="1460079" y="5625996"/>
            <a:ext cx="6501" cy="448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id="{F4586F73-6E4D-4233-B815-38BAC3649CB9}"/>
              </a:ext>
            </a:extLst>
          </p:cNvPr>
          <p:cNvCxnSpPr>
            <a:cxnSpLocks/>
          </p:cNvCxnSpPr>
          <p:nvPr/>
        </p:nvCxnSpPr>
        <p:spPr>
          <a:xfrm flipH="1" flipV="1">
            <a:off x="6113816" y="5625996"/>
            <a:ext cx="6501" cy="448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id="{03EDA1F8-D5D1-4D84-A7A4-1170EC64FEA5}"/>
              </a:ext>
            </a:extLst>
          </p:cNvPr>
          <p:cNvCxnSpPr/>
          <p:nvPr/>
        </p:nvCxnSpPr>
        <p:spPr>
          <a:xfrm>
            <a:off x="2987704" y="3880549"/>
            <a:ext cx="36004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72F4E6A6-8A29-46E8-8B8A-BE38DA35F61D}"/>
              </a:ext>
            </a:extLst>
          </p:cNvPr>
          <p:cNvCxnSpPr>
            <a:cxnSpLocks/>
          </p:cNvCxnSpPr>
          <p:nvPr/>
        </p:nvCxnSpPr>
        <p:spPr>
          <a:xfrm flipH="1" flipV="1">
            <a:off x="6107315" y="1906023"/>
            <a:ext cx="6501" cy="448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BF9BC639-6B4D-4518-A27E-F58643E5C2F3}"/>
              </a:ext>
            </a:extLst>
          </p:cNvPr>
          <p:cNvCxnSpPr>
            <a:cxnSpLocks/>
          </p:cNvCxnSpPr>
          <p:nvPr/>
        </p:nvCxnSpPr>
        <p:spPr>
          <a:xfrm flipH="1" flipV="1">
            <a:off x="6117067" y="2780473"/>
            <a:ext cx="6501" cy="448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397306F2-6BF8-482E-85F9-68319C1E4016}"/>
              </a:ext>
            </a:extLst>
          </p:cNvPr>
          <p:cNvCxnSpPr>
            <a:cxnSpLocks/>
          </p:cNvCxnSpPr>
          <p:nvPr/>
        </p:nvCxnSpPr>
        <p:spPr>
          <a:xfrm flipH="1" flipV="1">
            <a:off x="6110566" y="3398233"/>
            <a:ext cx="6501" cy="448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8727B0AD-F836-439F-A2C2-B7CB90689698}"/>
              </a:ext>
            </a:extLst>
          </p:cNvPr>
          <p:cNvCxnSpPr>
            <a:cxnSpLocks/>
          </p:cNvCxnSpPr>
          <p:nvPr/>
        </p:nvCxnSpPr>
        <p:spPr>
          <a:xfrm flipH="1" flipV="1">
            <a:off x="6113817" y="3828324"/>
            <a:ext cx="6501" cy="448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333AFDB7-0FFF-45A6-BC0A-B34F4395BB81}"/>
              </a:ext>
            </a:extLst>
          </p:cNvPr>
          <p:cNvCxnSpPr>
            <a:cxnSpLocks/>
          </p:cNvCxnSpPr>
          <p:nvPr/>
        </p:nvCxnSpPr>
        <p:spPr>
          <a:xfrm flipH="1" flipV="1">
            <a:off x="6117066" y="4375505"/>
            <a:ext cx="6501" cy="448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F183137F-FC9F-45B8-A573-E8D13254F692}"/>
              </a:ext>
            </a:extLst>
          </p:cNvPr>
          <p:cNvCxnSpPr>
            <a:cxnSpLocks/>
          </p:cNvCxnSpPr>
          <p:nvPr/>
        </p:nvCxnSpPr>
        <p:spPr>
          <a:xfrm flipV="1">
            <a:off x="10682527" y="4650597"/>
            <a:ext cx="0" cy="5407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id="{392F538A-949F-4862-ADB3-E35305E4F44B}"/>
              </a:ext>
            </a:extLst>
          </p:cNvPr>
          <p:cNvCxnSpPr/>
          <p:nvPr/>
        </p:nvCxnSpPr>
        <p:spPr>
          <a:xfrm>
            <a:off x="6545408" y="3880549"/>
            <a:ext cx="36004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6609D7A8-33A3-43A6-96A9-F711082864E3}"/>
              </a:ext>
            </a:extLst>
          </p:cNvPr>
          <p:cNvCxnSpPr>
            <a:cxnSpLocks/>
          </p:cNvCxnSpPr>
          <p:nvPr/>
        </p:nvCxnSpPr>
        <p:spPr>
          <a:xfrm flipH="1" flipV="1">
            <a:off x="10145858" y="3880549"/>
            <a:ext cx="6501" cy="4481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0E2E2209-0BE2-4796-90BD-A09B30CDB76B}"/>
              </a:ext>
            </a:extLst>
          </p:cNvPr>
          <p:cNvCxnSpPr/>
          <p:nvPr/>
        </p:nvCxnSpPr>
        <p:spPr>
          <a:xfrm flipV="1">
            <a:off x="8527171" y="4829332"/>
            <a:ext cx="0" cy="3319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60ED9758-D189-4854-8515-52F9903C6C2D}"/>
              </a:ext>
            </a:extLst>
          </p:cNvPr>
          <p:cNvCxnSpPr/>
          <p:nvPr/>
        </p:nvCxnSpPr>
        <p:spPr>
          <a:xfrm flipV="1">
            <a:off x="6243932" y="4829332"/>
            <a:ext cx="0" cy="3319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8674D6B1-9574-46E1-86B2-A8C6083D5C81}"/>
              </a:ext>
            </a:extLst>
          </p:cNvPr>
          <p:cNvCxnSpPr/>
          <p:nvPr/>
        </p:nvCxnSpPr>
        <p:spPr>
          <a:xfrm flipV="1">
            <a:off x="3765171" y="4829333"/>
            <a:ext cx="0" cy="3319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CCFA94EF-A5D0-4136-8F0B-C6160A1CC228}"/>
              </a:ext>
            </a:extLst>
          </p:cNvPr>
          <p:cNvCxnSpPr/>
          <p:nvPr/>
        </p:nvCxnSpPr>
        <p:spPr>
          <a:xfrm flipV="1">
            <a:off x="1463914" y="4829334"/>
            <a:ext cx="0" cy="3319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35F916D4-F520-4051-AA59-1D6E6134FDEE}"/>
              </a:ext>
            </a:extLst>
          </p:cNvPr>
          <p:cNvSpPr/>
          <p:nvPr/>
        </p:nvSpPr>
        <p:spPr>
          <a:xfrm>
            <a:off x="666378" y="5911289"/>
            <a:ext cx="1554905" cy="5296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Educational and methodological council/ 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Учебно-методический совет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2330B1BD-3A79-4B56-849C-5D642E1D3B0E}"/>
              </a:ext>
            </a:extLst>
          </p:cNvPr>
          <p:cNvSpPr/>
          <p:nvPr/>
        </p:nvSpPr>
        <p:spPr>
          <a:xfrm>
            <a:off x="7215347" y="5962857"/>
            <a:ext cx="1455406" cy="4093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Disciplinary Board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/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Дисциплинарный совет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250EF3DF-E005-43B8-B0D9-562D66355933}"/>
              </a:ext>
            </a:extLst>
          </p:cNvPr>
          <p:cNvSpPr/>
          <p:nvPr/>
        </p:nvSpPr>
        <p:spPr>
          <a:xfrm>
            <a:off x="5182739" y="4259177"/>
            <a:ext cx="2165168" cy="371621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Rectorate</a:t>
            </a:r>
            <a:r>
              <a:rPr lang="ru-RU" sz="14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/Ректорат </a:t>
            </a: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FD60CAC7-7E5C-4CD6-81F4-0BDD62C6243B}"/>
              </a:ext>
            </a:extLst>
          </p:cNvPr>
          <p:cNvSpPr/>
          <p:nvPr/>
        </p:nvSpPr>
        <p:spPr>
          <a:xfrm>
            <a:off x="1818352" y="3612833"/>
            <a:ext cx="2165168" cy="535432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Academic council / </a:t>
            </a: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Ученый совет</a:t>
            </a: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94ABFDE4-91AB-4C29-B2C8-63C276D369B2}"/>
              </a:ext>
            </a:extLst>
          </p:cNvPr>
          <p:cNvSpPr/>
          <p:nvPr/>
        </p:nvSpPr>
        <p:spPr>
          <a:xfrm>
            <a:off x="8738480" y="5967811"/>
            <a:ext cx="1255854" cy="4465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Student Government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/ Студенческое самоуправление</a:t>
            </a: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1BE299CC-6EFE-4AAE-BDD0-1076B20ACFE9}"/>
              </a:ext>
            </a:extLst>
          </p:cNvPr>
          <p:cNvSpPr/>
          <p:nvPr/>
        </p:nvSpPr>
        <p:spPr>
          <a:xfrm>
            <a:off x="5147249" y="3694739"/>
            <a:ext cx="2165168" cy="371621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Rector/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Ректор </a:t>
            </a: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F192D23F-244E-4C72-A828-379AB6C650E2}"/>
              </a:ext>
            </a:extLst>
          </p:cNvPr>
          <p:cNvSpPr/>
          <p:nvPr/>
        </p:nvSpPr>
        <p:spPr>
          <a:xfrm>
            <a:off x="666379" y="5083082"/>
            <a:ext cx="1554905" cy="7503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First Vice-Rector/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Первый проректор</a:t>
            </a:r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61E4FADE-DDC4-4EED-B872-2A7201776171}"/>
              </a:ext>
            </a:extLst>
          </p:cNvPr>
          <p:cNvSpPr/>
          <p:nvPr/>
        </p:nvSpPr>
        <p:spPr>
          <a:xfrm>
            <a:off x="2987704" y="5072581"/>
            <a:ext cx="1554935" cy="10015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Vice-rector for digitalization and international cooperation/ 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Проректор по цифровизации и международному сотрудничеству</a:t>
            </a:r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C0EF4685-A8AC-4874-BA14-731AC6747082}"/>
              </a:ext>
            </a:extLst>
          </p:cNvPr>
          <p:cNvSpPr/>
          <p:nvPr/>
        </p:nvSpPr>
        <p:spPr>
          <a:xfrm>
            <a:off x="7711000" y="5078031"/>
            <a:ext cx="1655407" cy="7659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err="1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Vice-rector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for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educational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and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social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work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/Проректор по социально-воспитательной работе</a:t>
            </a:r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CB16D5C7-FB17-46CD-B7E6-F53C46F4DEB7}"/>
              </a:ext>
            </a:extLst>
          </p:cNvPr>
          <p:cNvSpPr/>
          <p:nvPr/>
        </p:nvSpPr>
        <p:spPr>
          <a:xfrm>
            <a:off x="5309059" y="5075660"/>
            <a:ext cx="1635522" cy="7538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Vice-Rector for Science and Innovation/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Проректор по науке и инновациям</a:t>
            </a:r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AE4E2E70-6E0B-4394-997B-A0D6B9C30DFD}"/>
              </a:ext>
            </a:extLst>
          </p:cNvPr>
          <p:cNvSpPr/>
          <p:nvPr/>
        </p:nvSpPr>
        <p:spPr>
          <a:xfrm>
            <a:off x="5186855" y="5952080"/>
            <a:ext cx="1879929" cy="4093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Scientific and Technical Council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/ Научно-технический совет</a:t>
            </a: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129D217F-A9FC-4063-9CCF-3D27B7B44CCD}"/>
              </a:ext>
            </a:extLst>
          </p:cNvPr>
          <p:cNvSpPr/>
          <p:nvPr/>
        </p:nvSpPr>
        <p:spPr>
          <a:xfrm>
            <a:off x="10132827" y="5072582"/>
            <a:ext cx="1643955" cy="7713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Financial director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/Финансовый директор</a:t>
            </a: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4A4AFE35-1036-4A03-BB94-464AABC2BB91}"/>
              </a:ext>
            </a:extLst>
          </p:cNvPr>
          <p:cNvSpPr/>
          <p:nvPr/>
        </p:nvSpPr>
        <p:spPr>
          <a:xfrm>
            <a:off x="9317380" y="4258166"/>
            <a:ext cx="1643955" cy="4131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Budget commission </a:t>
            </a:r>
            <a:r>
              <a:rPr lang="ru-RU" sz="8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/ Бюджетная комиссия</a:t>
            </a: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B62DADBA-A50D-4025-831F-56B9E8DE796B}"/>
              </a:ext>
            </a:extLst>
          </p:cNvPr>
          <p:cNvSpPr/>
          <p:nvPr/>
        </p:nvSpPr>
        <p:spPr>
          <a:xfrm>
            <a:off x="4884496" y="1418919"/>
            <a:ext cx="2600325" cy="6190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General meeting of LLP Participants / </a:t>
            </a: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Общее собрание Участников ТОО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383C35C9-C233-439B-9837-F46886B09492}"/>
              </a:ext>
            </a:extLst>
          </p:cNvPr>
          <p:cNvSpPr/>
          <p:nvPr/>
        </p:nvSpPr>
        <p:spPr>
          <a:xfrm>
            <a:off x="5244320" y="2226693"/>
            <a:ext cx="1971027" cy="636281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Supervisory Board/ </a:t>
            </a: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Наблюдательный совет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E67651B8-3F86-4865-A8A1-6AF46798B958}"/>
              </a:ext>
            </a:extLst>
          </p:cNvPr>
          <p:cNvSpPr/>
          <p:nvPr/>
        </p:nvSpPr>
        <p:spPr>
          <a:xfrm>
            <a:off x="4948708" y="3056189"/>
            <a:ext cx="2600324" cy="441751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Management Board/ </a:t>
            </a: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Правление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A0B9F3FB-E8A6-4C81-BF2F-EF1695B68198}"/>
              </a:ext>
            </a:extLst>
          </p:cNvPr>
          <p:cNvSpPr/>
          <p:nvPr/>
        </p:nvSpPr>
        <p:spPr>
          <a:xfrm>
            <a:off x="2179764" y="1388119"/>
            <a:ext cx="2139693" cy="649893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The technology council/ </a:t>
            </a: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Технологический совет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43A09B16-6585-4FBC-B077-0A7FD1AB3185}"/>
              </a:ext>
            </a:extLst>
          </p:cNvPr>
          <p:cNvSpPr/>
          <p:nvPr/>
        </p:nvSpPr>
        <p:spPr>
          <a:xfrm>
            <a:off x="8661154" y="2226699"/>
            <a:ext cx="1992032" cy="636275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Revision Commission/ </a:t>
            </a: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Ревизионная комиссия</a:t>
            </a:r>
          </a:p>
        </p:txBody>
      </p:sp>
      <p:cxnSp>
        <p:nvCxnSpPr>
          <p:cNvPr id="153" name="Прямая соединительная линия 152">
            <a:extLst>
              <a:ext uri="{FF2B5EF4-FFF2-40B4-BE49-F238E27FC236}">
                <a16:creationId xmlns:a16="http://schemas.microsoft.com/office/drawing/2014/main" id="{A704AFA4-7CA5-4B61-8D2C-3A392C4DDDBD}"/>
              </a:ext>
            </a:extLst>
          </p:cNvPr>
          <p:cNvCxnSpPr/>
          <p:nvPr/>
        </p:nvCxnSpPr>
        <p:spPr>
          <a:xfrm>
            <a:off x="1463330" y="4829334"/>
            <a:ext cx="922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52EB8C2D-A7FE-4911-9B0F-DAC5BC97DDA0}"/>
              </a:ext>
            </a:extLst>
          </p:cNvPr>
          <p:cNvSpPr/>
          <p:nvPr/>
        </p:nvSpPr>
        <p:spPr>
          <a:xfrm>
            <a:off x="470564" y="2152428"/>
            <a:ext cx="1992032" cy="591628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Audit and risk service/</a:t>
            </a:r>
            <a:r>
              <a:rPr lang="ru-RU" sz="1100" b="1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Служба аудита и рисков</a:t>
            </a:r>
          </a:p>
        </p:txBody>
      </p:sp>
      <p:cxnSp>
        <p:nvCxnSpPr>
          <p:cNvPr id="155" name="Прямая соединительная линия 154">
            <a:extLst>
              <a:ext uri="{FF2B5EF4-FFF2-40B4-BE49-F238E27FC236}">
                <a16:creationId xmlns:a16="http://schemas.microsoft.com/office/drawing/2014/main" id="{3498222E-6515-4CDB-96F3-21C2F46409DB}"/>
              </a:ext>
            </a:extLst>
          </p:cNvPr>
          <p:cNvCxnSpPr/>
          <p:nvPr/>
        </p:nvCxnSpPr>
        <p:spPr>
          <a:xfrm>
            <a:off x="1443830" y="1242221"/>
            <a:ext cx="36004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7E3B4-C4DF-453A-8FED-58AD9400D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0895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14D4F8A2-9AA0-48F8-9CAA-81EB92CBDD53}"/>
              </a:ext>
            </a:extLst>
          </p:cNvPr>
          <p:cNvCxnSpPr>
            <a:cxnSpLocks/>
          </p:cNvCxnSpPr>
          <p:nvPr/>
        </p:nvCxnSpPr>
        <p:spPr>
          <a:xfrm>
            <a:off x="4739316" y="2405577"/>
            <a:ext cx="1223891" cy="0"/>
          </a:xfrm>
          <a:prstGeom prst="line">
            <a:avLst/>
          </a:prstGeom>
          <a:ln w="28575">
            <a:solidFill>
              <a:srgbClr val="2ABD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27F0AD7A-8442-425F-80D8-0CE887F41F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626" y="3934691"/>
            <a:ext cx="2869374" cy="2923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4FB7D-8F45-46A3-94BD-406CB55F067B}"/>
              </a:ext>
            </a:extLst>
          </p:cNvPr>
          <p:cNvSpPr/>
          <p:nvPr/>
        </p:nvSpPr>
        <p:spPr>
          <a:xfrm>
            <a:off x="-5715" y="196578"/>
            <a:ext cx="12192000" cy="467127"/>
          </a:xfrm>
          <a:prstGeom prst="rect">
            <a:avLst/>
          </a:prstGeom>
          <a:gradFill flip="none" rotWithShape="1">
            <a:gsLst>
              <a:gs pos="35000">
                <a:srgbClr val="36ACD8"/>
              </a:gs>
              <a:gs pos="78000">
                <a:srgbClr val="2E6CA4"/>
              </a:gs>
              <a:gs pos="100000">
                <a:srgbClr val="2E76A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6E6237-6FDC-4EAE-A517-90800804D14A}"/>
              </a:ext>
            </a:extLst>
          </p:cNvPr>
          <p:cNvSpPr/>
          <p:nvPr/>
        </p:nvSpPr>
        <p:spPr>
          <a:xfrm>
            <a:off x="979636" y="224723"/>
            <a:ext cx="1063389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lack" panose="00000A00000000000000" pitchFamily="2" charset="-52"/>
              </a:rPr>
              <a:t>Образовательная деятельность университета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9B773C-2A57-460C-A1F5-918A4E9B88E5}"/>
              </a:ext>
            </a:extLst>
          </p:cNvPr>
          <p:cNvSpPr/>
          <p:nvPr/>
        </p:nvSpPr>
        <p:spPr>
          <a:xfrm>
            <a:off x="11796506" y="115081"/>
            <a:ext cx="206809" cy="6717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ятиугольник 8">
            <a:extLst>
              <a:ext uri="{FF2B5EF4-FFF2-40B4-BE49-F238E27FC236}">
                <a16:creationId xmlns:a16="http://schemas.microsoft.com/office/drawing/2014/main" id="{51F7193D-6348-4C6D-B767-09677537A1D6}"/>
              </a:ext>
            </a:extLst>
          </p:cNvPr>
          <p:cNvSpPr/>
          <p:nvPr/>
        </p:nvSpPr>
        <p:spPr>
          <a:xfrm rot="5400000">
            <a:off x="16369" y="101765"/>
            <a:ext cx="901896" cy="698366"/>
          </a:xfrm>
          <a:prstGeom prst="homePlate">
            <a:avLst>
              <a:gd name="adj" fmla="val 22381"/>
            </a:avLst>
          </a:prstGeom>
          <a:solidFill>
            <a:srgbClr val="1CB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6DCA4E-CD57-49D0-A603-F4FEDC60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41" y="276220"/>
            <a:ext cx="593734" cy="30551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зеркало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50D325D8-5DF7-4232-A158-0FCD7F1CE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099" y="2405577"/>
            <a:ext cx="2413124" cy="241629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7BA650D-4A21-466E-B1D6-9D12977CA0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74" y="3216877"/>
            <a:ext cx="1589640" cy="789246"/>
          </a:xfrm>
          <a:prstGeom prst="rect">
            <a:avLst/>
          </a:prstGeom>
        </p:spPr>
      </p:pic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3BABF327-19FF-4777-95B4-F72E373FFD9F}"/>
              </a:ext>
            </a:extLst>
          </p:cNvPr>
          <p:cNvCxnSpPr>
            <a:cxnSpLocks/>
          </p:cNvCxnSpPr>
          <p:nvPr/>
        </p:nvCxnSpPr>
        <p:spPr>
          <a:xfrm flipV="1">
            <a:off x="5949051" y="2405578"/>
            <a:ext cx="0" cy="168553"/>
          </a:xfrm>
          <a:prstGeom prst="line">
            <a:avLst/>
          </a:prstGeom>
          <a:ln w="28575">
            <a:solidFill>
              <a:srgbClr val="2ABD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5801053-036F-433C-8997-E0C292A9F779}"/>
              </a:ext>
            </a:extLst>
          </p:cNvPr>
          <p:cNvSpPr/>
          <p:nvPr/>
        </p:nvSpPr>
        <p:spPr>
          <a:xfrm>
            <a:off x="544967" y="1324270"/>
            <a:ext cx="4201204" cy="23610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C5537DE2-E2C6-4BC6-91F1-E49764D4D1D6}"/>
              </a:ext>
            </a:extLst>
          </p:cNvPr>
          <p:cNvSpPr/>
          <p:nvPr/>
        </p:nvSpPr>
        <p:spPr>
          <a:xfrm>
            <a:off x="544966" y="3609276"/>
            <a:ext cx="4201205" cy="783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B6D8DEBE-1D2B-4864-8293-FB63C0070251}"/>
              </a:ext>
            </a:extLst>
          </p:cNvPr>
          <p:cNvSpPr/>
          <p:nvPr/>
        </p:nvSpPr>
        <p:spPr>
          <a:xfrm>
            <a:off x="569565" y="1386400"/>
            <a:ext cx="4167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Montserrat" panose="00000500000000000000" pitchFamily="2" charset="-52"/>
              </a:rPr>
              <a:t>Академическая политика </a:t>
            </a:r>
          </a:p>
          <a:p>
            <a:pPr algn="ctr"/>
            <a:r>
              <a:rPr lang="ru-RU" sz="1400" b="1" dirty="0">
                <a:solidFill>
                  <a:srgbClr val="00B0F0"/>
                </a:solidFill>
                <a:latin typeface="Montserrat" panose="00000500000000000000" pitchFamily="2" charset="-52"/>
              </a:rPr>
              <a:t>университета</a:t>
            </a: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98D1A3C2-5BA9-40F2-BDD7-D929F74BAB3F}"/>
              </a:ext>
            </a:extLst>
          </p:cNvPr>
          <p:cNvCxnSpPr>
            <a:cxnSpLocks/>
          </p:cNvCxnSpPr>
          <p:nvPr/>
        </p:nvCxnSpPr>
        <p:spPr>
          <a:xfrm>
            <a:off x="873267" y="1909620"/>
            <a:ext cx="3524610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81C4BFE4-3D2A-4B9E-988C-6AAB8F03F859}"/>
              </a:ext>
            </a:extLst>
          </p:cNvPr>
          <p:cNvSpPr/>
          <p:nvPr/>
        </p:nvSpPr>
        <p:spPr>
          <a:xfrm>
            <a:off x="690757" y="2004600"/>
            <a:ext cx="3941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система мер, правил и процедур  по планированию и управлению образовательной деятельностью и эффективной организации учебного процесса, направленных на реализацию </a:t>
            </a:r>
            <a:r>
              <a:rPr lang="ru-RU" sz="1200" b="1" dirty="0" err="1"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студентоориентированного</a:t>
            </a:r>
            <a:r>
              <a:rPr lang="ru-RU" sz="1200" b="1" dirty="0"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 обучения </a:t>
            </a:r>
            <a:r>
              <a:rPr lang="ru-RU" sz="1200" dirty="0"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и повышение качества образования.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A11F0852-9DA7-47BF-BEEB-FA96BB5F06F1}"/>
              </a:ext>
            </a:extLst>
          </p:cNvPr>
          <p:cNvSpPr/>
          <p:nvPr/>
        </p:nvSpPr>
        <p:spPr>
          <a:xfrm>
            <a:off x="544967" y="3780282"/>
            <a:ext cx="4201204" cy="26906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8E2E7850-F005-4BCC-872C-9EFE159329AA}"/>
              </a:ext>
            </a:extLst>
          </p:cNvPr>
          <p:cNvSpPr/>
          <p:nvPr/>
        </p:nvSpPr>
        <p:spPr>
          <a:xfrm>
            <a:off x="544966" y="6471061"/>
            <a:ext cx="4201205" cy="783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DC231526-26CF-4869-A425-77A9515D9380}"/>
              </a:ext>
            </a:extLst>
          </p:cNvPr>
          <p:cNvSpPr/>
          <p:nvPr/>
        </p:nvSpPr>
        <p:spPr>
          <a:xfrm>
            <a:off x="711303" y="4442423"/>
            <a:ext cx="39412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80975" algn="l"/>
              </a:tabLst>
            </a:pPr>
            <a:r>
              <a:rPr lang="ru-RU" sz="1100" dirty="0">
                <a:latin typeface="Montserrat" panose="00000500000000000000" pitchFamily="2" charset="-52"/>
              </a:rPr>
              <a:t>•	мультидисциплинарный, междисциплинарный и </a:t>
            </a:r>
            <a:r>
              <a:rPr lang="ru-RU" sz="1100" dirty="0" err="1">
                <a:latin typeface="Montserrat" panose="00000500000000000000" pitchFamily="2" charset="-52"/>
              </a:rPr>
              <a:t>трансдисциплинарный</a:t>
            </a:r>
            <a:r>
              <a:rPr lang="ru-RU" sz="1100" dirty="0">
                <a:latin typeface="Montserrat" panose="00000500000000000000" pitchFamily="2" charset="-52"/>
              </a:rPr>
              <a:t> подходы;</a:t>
            </a:r>
          </a:p>
          <a:p>
            <a:pPr algn="just">
              <a:tabLst>
                <a:tab pos="180975" algn="l"/>
              </a:tabLst>
            </a:pPr>
            <a:r>
              <a:rPr lang="ru-RU" sz="1100" dirty="0">
                <a:latin typeface="Montserrat" panose="00000500000000000000" pitchFamily="2" charset="-52"/>
              </a:rPr>
              <a:t>•	критическое и проблемно-ориентированное  мышление, обучение в течение всей жизни;</a:t>
            </a:r>
          </a:p>
          <a:p>
            <a:pPr algn="just">
              <a:tabLst>
                <a:tab pos="180975" algn="l"/>
              </a:tabLst>
            </a:pPr>
            <a:r>
              <a:rPr lang="ru-RU" sz="1100" dirty="0">
                <a:latin typeface="Montserrat" panose="00000500000000000000" pitchFamily="2" charset="-52"/>
              </a:rPr>
              <a:t>•	коммуникативность, лидерство, командная работа и навыки нахождения компромиссов;</a:t>
            </a:r>
          </a:p>
          <a:p>
            <a:pPr algn="just">
              <a:tabLst>
                <a:tab pos="180975" algn="l"/>
              </a:tabLst>
            </a:pPr>
            <a:r>
              <a:rPr lang="ru-RU" sz="1100" dirty="0">
                <a:latin typeface="Montserrat" panose="00000500000000000000" pitchFamily="2" charset="-52"/>
              </a:rPr>
              <a:t>•	предпринимательство, креативность, инновации и готовность принимать риски;</a:t>
            </a:r>
          </a:p>
          <a:p>
            <a:pPr algn="just">
              <a:tabLst>
                <a:tab pos="180975" algn="l"/>
              </a:tabLst>
            </a:pPr>
            <a:r>
              <a:rPr lang="ru-RU" sz="1100" dirty="0">
                <a:latin typeface="Montserrat" panose="00000500000000000000" pitchFamily="2" charset="-52"/>
              </a:rPr>
              <a:t>•	корпоративная этика, культура качества и академическая честность.</a:t>
            </a:r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5BE60508-9E68-4FE2-B12F-E5CBA5737C8A}"/>
              </a:ext>
            </a:extLst>
          </p:cNvPr>
          <p:cNvCxnSpPr>
            <a:cxnSpLocks/>
          </p:cNvCxnSpPr>
          <p:nvPr/>
        </p:nvCxnSpPr>
        <p:spPr>
          <a:xfrm>
            <a:off x="4774327" y="5203090"/>
            <a:ext cx="118888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B4040DC5-D58C-458C-872C-DDCF81F98109}"/>
              </a:ext>
            </a:extLst>
          </p:cNvPr>
          <p:cNvCxnSpPr>
            <a:cxnSpLocks/>
          </p:cNvCxnSpPr>
          <p:nvPr/>
        </p:nvCxnSpPr>
        <p:spPr>
          <a:xfrm flipV="1">
            <a:off x="5949051" y="4617002"/>
            <a:ext cx="0" cy="5860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09C90E50-2FBB-4EAB-B35C-3EEDF3D260FB}"/>
              </a:ext>
            </a:extLst>
          </p:cNvPr>
          <p:cNvSpPr/>
          <p:nvPr/>
        </p:nvSpPr>
        <p:spPr>
          <a:xfrm>
            <a:off x="7300039" y="1324271"/>
            <a:ext cx="4201204" cy="15452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A06386C7-9A7B-4C98-B4D0-20D5BF9A6300}"/>
              </a:ext>
            </a:extLst>
          </p:cNvPr>
          <p:cNvSpPr/>
          <p:nvPr/>
        </p:nvSpPr>
        <p:spPr>
          <a:xfrm>
            <a:off x="7300038" y="2824617"/>
            <a:ext cx="4201205" cy="783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8ADB051-C39E-48F0-8BCF-6DB8D15FB5E1}"/>
              </a:ext>
            </a:extLst>
          </p:cNvPr>
          <p:cNvSpPr/>
          <p:nvPr/>
        </p:nvSpPr>
        <p:spPr>
          <a:xfrm>
            <a:off x="7333873" y="1408695"/>
            <a:ext cx="4088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-52"/>
              </a:rPr>
              <a:t>Миссия университета</a:t>
            </a:r>
          </a:p>
        </p:txBody>
      </p: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773C2234-ACC3-4E23-87EC-7A620D884928}"/>
              </a:ext>
            </a:extLst>
          </p:cNvPr>
          <p:cNvCxnSpPr>
            <a:cxnSpLocks/>
          </p:cNvCxnSpPr>
          <p:nvPr/>
        </p:nvCxnSpPr>
        <p:spPr>
          <a:xfrm>
            <a:off x="7628339" y="1787952"/>
            <a:ext cx="3524610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51807FE8-BF0E-4049-8C5A-FE102A4072C4}"/>
              </a:ext>
            </a:extLst>
          </p:cNvPr>
          <p:cNvSpPr/>
          <p:nvPr/>
        </p:nvSpPr>
        <p:spPr>
          <a:xfrm>
            <a:off x="7446193" y="2014844"/>
            <a:ext cx="4055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Montserrat" panose="00000500000000000000" pitchFamily="2" charset="-52"/>
              </a:rPr>
              <a:t>AITU обеспечивает цифровую трансформацию Казахстана через обучение, исследования и успешные инновации</a:t>
            </a: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E8DAB2C6-2AB7-4AE6-B0EC-42802CE2668C}"/>
              </a:ext>
            </a:extLst>
          </p:cNvPr>
          <p:cNvSpPr/>
          <p:nvPr/>
        </p:nvSpPr>
        <p:spPr>
          <a:xfrm>
            <a:off x="7300039" y="3047408"/>
            <a:ext cx="4201204" cy="1665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E195E219-AC61-4FAC-A74B-193866ACDA71}"/>
              </a:ext>
            </a:extLst>
          </p:cNvPr>
          <p:cNvSpPr/>
          <p:nvPr/>
        </p:nvSpPr>
        <p:spPr>
          <a:xfrm>
            <a:off x="7300038" y="4642798"/>
            <a:ext cx="4201205" cy="783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C6025648-27E6-4868-A7A3-7BB01CD5F2E1}"/>
              </a:ext>
            </a:extLst>
          </p:cNvPr>
          <p:cNvSpPr/>
          <p:nvPr/>
        </p:nvSpPr>
        <p:spPr>
          <a:xfrm>
            <a:off x="7333873" y="3162075"/>
            <a:ext cx="4088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-52"/>
              </a:rPr>
              <a:t>Видение университета</a:t>
            </a: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D4D63EAF-E2EB-48C6-9DF6-6DD82CAFB275}"/>
              </a:ext>
            </a:extLst>
          </p:cNvPr>
          <p:cNvCxnSpPr>
            <a:cxnSpLocks/>
          </p:cNvCxnSpPr>
          <p:nvPr/>
        </p:nvCxnSpPr>
        <p:spPr>
          <a:xfrm>
            <a:off x="7628339" y="3570524"/>
            <a:ext cx="3524610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720D9B9A-6D99-4914-8B5D-BB2FF6920297}"/>
              </a:ext>
            </a:extLst>
          </p:cNvPr>
          <p:cNvSpPr/>
          <p:nvPr/>
        </p:nvSpPr>
        <p:spPr>
          <a:xfrm>
            <a:off x="7419996" y="3801234"/>
            <a:ext cx="3941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Montserrat" panose="00000500000000000000" pitchFamily="2" charset="-52"/>
              </a:rPr>
              <a:t>AITU является ведущим центром компетенций по цифровой трансформации в Центральной Азии</a:t>
            </a:r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C70BA264-EAD8-4E5E-8F7B-F052BE0F27A3}"/>
              </a:ext>
            </a:extLst>
          </p:cNvPr>
          <p:cNvSpPr/>
          <p:nvPr/>
        </p:nvSpPr>
        <p:spPr>
          <a:xfrm>
            <a:off x="4584038" y="2280382"/>
            <a:ext cx="250294" cy="250294"/>
          </a:xfrm>
          <a:prstGeom prst="ellipse">
            <a:avLst/>
          </a:prstGeom>
          <a:solidFill>
            <a:srgbClr val="2ABDF2"/>
          </a:solidFill>
          <a:ln>
            <a:solidFill>
              <a:srgbClr val="2ABDF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BF6D8859-310A-46A7-A22F-F0196B5DA30F}"/>
              </a:ext>
            </a:extLst>
          </p:cNvPr>
          <p:cNvCxnSpPr>
            <a:cxnSpLocks/>
          </p:cNvCxnSpPr>
          <p:nvPr/>
        </p:nvCxnSpPr>
        <p:spPr>
          <a:xfrm>
            <a:off x="6210300" y="1933096"/>
            <a:ext cx="94969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Овал 107">
            <a:extLst>
              <a:ext uri="{FF2B5EF4-FFF2-40B4-BE49-F238E27FC236}">
                <a16:creationId xmlns:a16="http://schemas.microsoft.com/office/drawing/2014/main" id="{FEB08FB3-5529-4582-9683-D18180A82B4B}"/>
              </a:ext>
            </a:extLst>
          </p:cNvPr>
          <p:cNvSpPr/>
          <p:nvPr/>
        </p:nvSpPr>
        <p:spPr>
          <a:xfrm>
            <a:off x="4586679" y="5070736"/>
            <a:ext cx="250294" cy="25029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520D1DB0-9D83-4003-ABE6-AA787AF86602}"/>
              </a:ext>
            </a:extLst>
          </p:cNvPr>
          <p:cNvSpPr/>
          <p:nvPr/>
        </p:nvSpPr>
        <p:spPr>
          <a:xfrm>
            <a:off x="7159992" y="1804317"/>
            <a:ext cx="250294" cy="25029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D5ABE9C1-3710-4BD8-B0FA-F72A7FCD1EC5}"/>
              </a:ext>
            </a:extLst>
          </p:cNvPr>
          <p:cNvCxnSpPr>
            <a:cxnSpLocks/>
          </p:cNvCxnSpPr>
          <p:nvPr/>
        </p:nvCxnSpPr>
        <p:spPr>
          <a:xfrm flipV="1">
            <a:off x="6196701" y="1933096"/>
            <a:ext cx="0" cy="66246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Овал 156">
            <a:extLst>
              <a:ext uri="{FF2B5EF4-FFF2-40B4-BE49-F238E27FC236}">
                <a16:creationId xmlns:a16="http://schemas.microsoft.com/office/drawing/2014/main" id="{8605640A-5D52-45B5-B637-4803A1BE3006}"/>
              </a:ext>
            </a:extLst>
          </p:cNvPr>
          <p:cNvSpPr/>
          <p:nvPr/>
        </p:nvSpPr>
        <p:spPr>
          <a:xfrm>
            <a:off x="7159992" y="3570524"/>
            <a:ext cx="250294" cy="25029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8" name="Прямая соединительная линия 157">
            <a:extLst>
              <a:ext uri="{FF2B5EF4-FFF2-40B4-BE49-F238E27FC236}">
                <a16:creationId xmlns:a16="http://schemas.microsoft.com/office/drawing/2014/main" id="{AB8D6F44-3BB4-4D73-857D-E2D8518332F6}"/>
              </a:ext>
            </a:extLst>
          </p:cNvPr>
          <p:cNvCxnSpPr>
            <a:cxnSpLocks/>
            <a:endCxn id="157" idx="2"/>
          </p:cNvCxnSpPr>
          <p:nvPr/>
        </p:nvCxnSpPr>
        <p:spPr>
          <a:xfrm>
            <a:off x="7000875" y="3695671"/>
            <a:ext cx="15911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C4D5B127-F960-45AB-9388-83D435A6F0BF}"/>
              </a:ext>
            </a:extLst>
          </p:cNvPr>
          <p:cNvSpPr/>
          <p:nvPr/>
        </p:nvSpPr>
        <p:spPr>
          <a:xfrm>
            <a:off x="7300039" y="4844267"/>
            <a:ext cx="4201204" cy="13902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06BCEDBE-0F96-4E8F-BA2E-782D995C9CB6}"/>
              </a:ext>
            </a:extLst>
          </p:cNvPr>
          <p:cNvSpPr/>
          <p:nvPr/>
        </p:nvSpPr>
        <p:spPr>
          <a:xfrm>
            <a:off x="7300038" y="6170390"/>
            <a:ext cx="4201205" cy="783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97C27001-76FB-45E9-BFE4-0D19E6B1379B}"/>
              </a:ext>
            </a:extLst>
          </p:cNvPr>
          <p:cNvSpPr/>
          <p:nvPr/>
        </p:nvSpPr>
        <p:spPr>
          <a:xfrm>
            <a:off x="7481147" y="5101164"/>
            <a:ext cx="3941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80975" algn="l"/>
              </a:tabLst>
            </a:pPr>
            <a:r>
              <a:rPr lang="ru-RU" sz="1200" b="1" i="1" dirty="0">
                <a:solidFill>
                  <a:srgbClr val="002060"/>
                </a:solidFill>
                <a:latin typeface="Montserrat" panose="00000500000000000000" pitchFamily="2" charset="-52"/>
              </a:rPr>
              <a:t>Стратегия развития университета, Академическая политика размещены на сайте вуза. Все студенты должны ознакомиться с этими документами.</a:t>
            </a:r>
          </a:p>
        </p:txBody>
      </p:sp>
      <p:sp>
        <p:nvSpPr>
          <p:cNvPr id="164" name="Овал 163">
            <a:extLst>
              <a:ext uri="{FF2B5EF4-FFF2-40B4-BE49-F238E27FC236}">
                <a16:creationId xmlns:a16="http://schemas.microsoft.com/office/drawing/2014/main" id="{811014E9-CBA6-4489-A6C1-6D72A741A2A4}"/>
              </a:ext>
            </a:extLst>
          </p:cNvPr>
          <p:cNvSpPr/>
          <p:nvPr/>
        </p:nvSpPr>
        <p:spPr>
          <a:xfrm>
            <a:off x="7159992" y="5367383"/>
            <a:ext cx="250294" cy="250294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5" name="Прямая соединительная линия 164">
            <a:extLst>
              <a:ext uri="{FF2B5EF4-FFF2-40B4-BE49-F238E27FC236}">
                <a16:creationId xmlns:a16="http://schemas.microsoft.com/office/drawing/2014/main" id="{31FBA324-BEEC-4966-B884-6DB882E7C161}"/>
              </a:ext>
            </a:extLst>
          </p:cNvPr>
          <p:cNvCxnSpPr>
            <a:cxnSpLocks/>
          </p:cNvCxnSpPr>
          <p:nvPr/>
        </p:nvCxnSpPr>
        <p:spPr>
          <a:xfrm>
            <a:off x="6196701" y="5494911"/>
            <a:ext cx="96329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5AEC2885-BCB2-4DD6-BB2C-670D23F843E7}"/>
              </a:ext>
            </a:extLst>
          </p:cNvPr>
          <p:cNvSpPr/>
          <p:nvPr/>
        </p:nvSpPr>
        <p:spPr>
          <a:xfrm>
            <a:off x="569565" y="3910259"/>
            <a:ext cx="4167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B0F0"/>
                </a:solidFill>
                <a:latin typeface="Montserrat" panose="00000500000000000000" pitchFamily="2" charset="-52"/>
              </a:rPr>
              <a:t>Академические ценности</a:t>
            </a:r>
          </a:p>
        </p:txBody>
      </p:sp>
      <p:cxnSp>
        <p:nvCxnSpPr>
          <p:cNvPr id="167" name="Прямая соединительная линия 166">
            <a:extLst>
              <a:ext uri="{FF2B5EF4-FFF2-40B4-BE49-F238E27FC236}">
                <a16:creationId xmlns:a16="http://schemas.microsoft.com/office/drawing/2014/main" id="{0F6139B9-9AA7-4DD7-B351-8EA213CA87E0}"/>
              </a:ext>
            </a:extLst>
          </p:cNvPr>
          <p:cNvCxnSpPr>
            <a:cxnSpLocks/>
          </p:cNvCxnSpPr>
          <p:nvPr/>
        </p:nvCxnSpPr>
        <p:spPr>
          <a:xfrm>
            <a:off x="873267" y="4251949"/>
            <a:ext cx="3524610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>
            <a:extLst>
              <a:ext uri="{FF2B5EF4-FFF2-40B4-BE49-F238E27FC236}">
                <a16:creationId xmlns:a16="http://schemas.microsoft.com/office/drawing/2014/main" id="{F6E6B199-E912-433C-988D-5753408559D3}"/>
              </a:ext>
            </a:extLst>
          </p:cNvPr>
          <p:cNvCxnSpPr>
            <a:cxnSpLocks/>
          </p:cNvCxnSpPr>
          <p:nvPr/>
        </p:nvCxnSpPr>
        <p:spPr>
          <a:xfrm flipV="1">
            <a:off x="6196701" y="4578813"/>
            <a:ext cx="0" cy="9314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821C03-2915-433E-B311-71F92B64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C1A24-B88A-274E-B327-11D993768798}" type="slidenum">
              <a:rPr lang="ru-KZ" smtClean="0"/>
              <a:t>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274557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2634</Words>
  <Application>Microsoft Office PowerPoint</Application>
  <PresentationFormat>Широкоэкранный</PresentationFormat>
  <Paragraphs>388</Paragraphs>
  <Slides>28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Montserrat ExtraBold</vt:lpstr>
      <vt:lpstr>Calibri Light</vt:lpstr>
      <vt:lpstr>Montserrat</vt:lpstr>
      <vt:lpstr>Montserrat Black</vt:lpstr>
      <vt:lpstr>Calibri</vt:lpstr>
      <vt:lpstr>Montserrat Medium</vt:lpstr>
      <vt:lpstr>Wingdings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Serik Omirbayev</cp:lastModifiedBy>
  <cp:revision>110</cp:revision>
  <dcterms:created xsi:type="dcterms:W3CDTF">2020-11-27T07:07:59Z</dcterms:created>
  <dcterms:modified xsi:type="dcterms:W3CDTF">2021-08-31T08:49:34Z</dcterms:modified>
</cp:coreProperties>
</file>